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  <p:sldMasterId id="2147483768" r:id="rId6"/>
    <p:sldMasterId id="2147483827" r:id="rId7"/>
    <p:sldMasterId id="2147483851" r:id="rId8"/>
    <p:sldMasterId id="2147483923" r:id="rId9"/>
    <p:sldMasterId id="2147483935" r:id="rId10"/>
    <p:sldMasterId id="2147483947" r:id="rId11"/>
    <p:sldMasterId id="2147483971" r:id="rId12"/>
    <p:sldMasterId id="2147483983" r:id="rId13"/>
    <p:sldMasterId id="2147483995" r:id="rId14"/>
    <p:sldMasterId id="2147484007" r:id="rId15"/>
    <p:sldMasterId id="2147484019" r:id="rId16"/>
    <p:sldMasterId id="2147484031" r:id="rId17"/>
    <p:sldMasterId id="2147484043" r:id="rId18"/>
  </p:sldMasterIdLst>
  <p:notesMasterIdLst>
    <p:notesMasterId r:id="rId60"/>
  </p:notesMasterIdLst>
  <p:handoutMasterIdLst>
    <p:handoutMasterId r:id="rId61"/>
  </p:handoutMasterIdLst>
  <p:sldIdLst>
    <p:sldId id="260" r:id="rId19"/>
    <p:sldId id="389" r:id="rId20"/>
    <p:sldId id="379" r:id="rId21"/>
    <p:sldId id="397" r:id="rId22"/>
    <p:sldId id="337" r:id="rId23"/>
    <p:sldId id="391" r:id="rId24"/>
    <p:sldId id="393" r:id="rId25"/>
    <p:sldId id="372" r:id="rId26"/>
    <p:sldId id="399" r:id="rId27"/>
    <p:sldId id="375" r:id="rId28"/>
    <p:sldId id="395" r:id="rId29"/>
    <p:sldId id="378" r:id="rId30"/>
    <p:sldId id="328" r:id="rId31"/>
    <p:sldId id="353" r:id="rId32"/>
    <p:sldId id="376" r:id="rId33"/>
    <p:sldId id="400" r:id="rId34"/>
    <p:sldId id="401" r:id="rId35"/>
    <p:sldId id="402" r:id="rId36"/>
    <p:sldId id="403" r:id="rId37"/>
    <p:sldId id="404" r:id="rId38"/>
    <p:sldId id="405" r:id="rId39"/>
    <p:sldId id="406" r:id="rId40"/>
    <p:sldId id="407" r:id="rId41"/>
    <p:sldId id="408" r:id="rId42"/>
    <p:sldId id="409" r:id="rId43"/>
    <p:sldId id="410" r:id="rId44"/>
    <p:sldId id="411" r:id="rId45"/>
    <p:sldId id="412" r:id="rId46"/>
    <p:sldId id="413" r:id="rId47"/>
    <p:sldId id="414" r:id="rId48"/>
    <p:sldId id="415" r:id="rId49"/>
    <p:sldId id="416" r:id="rId50"/>
    <p:sldId id="417" r:id="rId51"/>
    <p:sldId id="418" r:id="rId52"/>
    <p:sldId id="419" r:id="rId53"/>
    <p:sldId id="420" r:id="rId54"/>
    <p:sldId id="421" r:id="rId55"/>
    <p:sldId id="422" r:id="rId56"/>
    <p:sldId id="423" r:id="rId57"/>
    <p:sldId id="424" r:id="rId58"/>
    <p:sldId id="426" r:id="rId59"/>
  </p:sldIdLst>
  <p:sldSz cx="9144000" cy="5143500" type="screen16x9"/>
  <p:notesSz cx="6797675" cy="987425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3192"/>
    <a:srgbClr val="CC0000"/>
    <a:srgbClr val="ED1B24"/>
    <a:srgbClr val="990033"/>
    <a:srgbClr val="F1523C"/>
    <a:srgbClr val="EF50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02" autoAdjust="0"/>
    <p:restoredTop sz="94660"/>
  </p:normalViewPr>
  <p:slideViewPr>
    <p:cSldViewPr>
      <p:cViewPr varScale="1">
        <p:scale>
          <a:sx n="110" d="100"/>
          <a:sy n="110" d="100"/>
        </p:scale>
        <p:origin x="-96" y="-47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9.xml"/><Relationship Id="rId18" Type="http://schemas.openxmlformats.org/officeDocument/2006/relationships/slideMaster" Target="slideMasters/slideMaster14.xml"/><Relationship Id="rId26" Type="http://schemas.openxmlformats.org/officeDocument/2006/relationships/slide" Target="slides/slide8.xml"/><Relationship Id="rId39" Type="http://schemas.openxmlformats.org/officeDocument/2006/relationships/slide" Target="slides/slide21.xml"/><Relationship Id="rId21" Type="http://schemas.openxmlformats.org/officeDocument/2006/relationships/slide" Target="slides/slide3.xml"/><Relationship Id="rId34" Type="http://schemas.openxmlformats.org/officeDocument/2006/relationships/slide" Target="slides/slide16.xml"/><Relationship Id="rId42" Type="http://schemas.openxmlformats.org/officeDocument/2006/relationships/slide" Target="slides/slide24.xml"/><Relationship Id="rId47" Type="http://schemas.openxmlformats.org/officeDocument/2006/relationships/slide" Target="slides/slide29.xml"/><Relationship Id="rId50" Type="http://schemas.openxmlformats.org/officeDocument/2006/relationships/slide" Target="slides/slide32.xml"/><Relationship Id="rId55" Type="http://schemas.openxmlformats.org/officeDocument/2006/relationships/slide" Target="slides/slide37.xml"/><Relationship Id="rId63" Type="http://schemas.openxmlformats.org/officeDocument/2006/relationships/viewProps" Target="viewProps.xml"/><Relationship Id="rId7" Type="http://schemas.openxmlformats.org/officeDocument/2006/relationships/slideMaster" Target="slideMasters/slideMaster3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2.xml"/><Relationship Id="rId20" Type="http://schemas.openxmlformats.org/officeDocument/2006/relationships/slide" Target="slides/slide2.xml"/><Relationship Id="rId29" Type="http://schemas.openxmlformats.org/officeDocument/2006/relationships/slide" Target="slides/slide11.xml"/><Relationship Id="rId41" Type="http://schemas.openxmlformats.org/officeDocument/2006/relationships/slide" Target="slides/slide23.xml"/><Relationship Id="rId54" Type="http://schemas.openxmlformats.org/officeDocument/2006/relationships/slide" Target="slides/slide36.xml"/><Relationship Id="rId62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Master" Target="slideMasters/slideMaster7.xml"/><Relationship Id="rId24" Type="http://schemas.openxmlformats.org/officeDocument/2006/relationships/slide" Target="slides/slide6.xml"/><Relationship Id="rId32" Type="http://schemas.openxmlformats.org/officeDocument/2006/relationships/slide" Target="slides/slide14.xml"/><Relationship Id="rId37" Type="http://schemas.openxmlformats.org/officeDocument/2006/relationships/slide" Target="slides/slide19.xml"/><Relationship Id="rId40" Type="http://schemas.openxmlformats.org/officeDocument/2006/relationships/slide" Target="slides/slide22.xml"/><Relationship Id="rId45" Type="http://schemas.openxmlformats.org/officeDocument/2006/relationships/slide" Target="slides/slide27.xml"/><Relationship Id="rId53" Type="http://schemas.openxmlformats.org/officeDocument/2006/relationships/slide" Target="slides/slide35.xml"/><Relationship Id="rId58" Type="http://schemas.openxmlformats.org/officeDocument/2006/relationships/slide" Target="slides/slide40.xml"/><Relationship Id="rId5" Type="http://schemas.openxmlformats.org/officeDocument/2006/relationships/slideMaster" Target="slideMasters/slideMaster1.xml"/><Relationship Id="rId15" Type="http://schemas.openxmlformats.org/officeDocument/2006/relationships/slideMaster" Target="slideMasters/slideMaster11.xml"/><Relationship Id="rId23" Type="http://schemas.openxmlformats.org/officeDocument/2006/relationships/slide" Target="slides/slide5.xml"/><Relationship Id="rId28" Type="http://schemas.openxmlformats.org/officeDocument/2006/relationships/slide" Target="slides/slide10.xml"/><Relationship Id="rId36" Type="http://schemas.openxmlformats.org/officeDocument/2006/relationships/slide" Target="slides/slide18.xml"/><Relationship Id="rId49" Type="http://schemas.openxmlformats.org/officeDocument/2006/relationships/slide" Target="slides/slide31.xml"/><Relationship Id="rId57" Type="http://schemas.openxmlformats.org/officeDocument/2006/relationships/slide" Target="slides/slide39.xml"/><Relationship Id="rId61" Type="http://schemas.openxmlformats.org/officeDocument/2006/relationships/handoutMaster" Target="handoutMasters/handoutMaster1.xml"/><Relationship Id="rId10" Type="http://schemas.openxmlformats.org/officeDocument/2006/relationships/slideMaster" Target="slideMasters/slideMaster6.xml"/><Relationship Id="rId19" Type="http://schemas.openxmlformats.org/officeDocument/2006/relationships/slide" Target="slides/slide1.xml"/><Relationship Id="rId31" Type="http://schemas.openxmlformats.org/officeDocument/2006/relationships/slide" Target="slides/slide13.xml"/><Relationship Id="rId44" Type="http://schemas.openxmlformats.org/officeDocument/2006/relationships/slide" Target="slides/slide26.xml"/><Relationship Id="rId52" Type="http://schemas.openxmlformats.org/officeDocument/2006/relationships/slide" Target="slides/slide34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5.xml"/><Relationship Id="rId14" Type="http://schemas.openxmlformats.org/officeDocument/2006/relationships/slideMaster" Target="slideMasters/slideMaster10.xml"/><Relationship Id="rId22" Type="http://schemas.openxmlformats.org/officeDocument/2006/relationships/slide" Target="slides/slide4.xml"/><Relationship Id="rId27" Type="http://schemas.openxmlformats.org/officeDocument/2006/relationships/slide" Target="slides/slide9.xml"/><Relationship Id="rId30" Type="http://schemas.openxmlformats.org/officeDocument/2006/relationships/slide" Target="slides/slide12.xml"/><Relationship Id="rId35" Type="http://schemas.openxmlformats.org/officeDocument/2006/relationships/slide" Target="slides/slide17.xml"/><Relationship Id="rId43" Type="http://schemas.openxmlformats.org/officeDocument/2006/relationships/slide" Target="slides/slide25.xml"/><Relationship Id="rId48" Type="http://schemas.openxmlformats.org/officeDocument/2006/relationships/slide" Target="slides/slide30.xml"/><Relationship Id="rId56" Type="http://schemas.openxmlformats.org/officeDocument/2006/relationships/slide" Target="slides/slide38.xml"/><Relationship Id="rId64" Type="http://schemas.openxmlformats.org/officeDocument/2006/relationships/theme" Target="theme/theme1.xml"/><Relationship Id="rId8" Type="http://schemas.openxmlformats.org/officeDocument/2006/relationships/slideMaster" Target="slideMasters/slideMaster4.xml"/><Relationship Id="rId51" Type="http://schemas.openxmlformats.org/officeDocument/2006/relationships/slide" Target="slides/slide33.xml"/><Relationship Id="rId3" Type="http://schemas.openxmlformats.org/officeDocument/2006/relationships/customXml" Target="../customXml/item3.xml"/><Relationship Id="rId12" Type="http://schemas.openxmlformats.org/officeDocument/2006/relationships/slideMaster" Target="slideMasters/slideMaster8.xml"/><Relationship Id="rId17" Type="http://schemas.openxmlformats.org/officeDocument/2006/relationships/slideMaster" Target="slideMasters/slideMaster13.xml"/><Relationship Id="rId25" Type="http://schemas.openxmlformats.org/officeDocument/2006/relationships/slide" Target="slides/slide7.xml"/><Relationship Id="rId33" Type="http://schemas.openxmlformats.org/officeDocument/2006/relationships/slide" Target="slides/slide15.xml"/><Relationship Id="rId38" Type="http://schemas.openxmlformats.org/officeDocument/2006/relationships/slide" Target="slides/slide20.xml"/><Relationship Id="rId46" Type="http://schemas.openxmlformats.org/officeDocument/2006/relationships/slide" Target="slides/slide28.xml"/><Relationship Id="rId59" Type="http://schemas.openxmlformats.org/officeDocument/2006/relationships/slide" Target="slides/slide41.xml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hyperlink" Target="consultantplus://offline/ref=4361E61C4A4999CE459B5E70F56143AB90ED8C16784CD877460A9C4CE4268BE6876DF8BBB2F20017aDV6Q" TargetMode="External"/><Relationship Id="rId1" Type="http://schemas.openxmlformats.org/officeDocument/2006/relationships/hyperlink" Target="consultantplus://offline/ref=4361E61C4A4999CE459B5E70F56143AB90EC8B107D4BD877460A9C4CE4a2V6Q" TargetMode="External"/></Relationships>
</file>

<file path=ppt/diagrams/_rels/drawing4.xml.rels><?xml version="1.0" encoding="UTF-8" standalone="yes"?>
<Relationships xmlns="http://schemas.openxmlformats.org/package/2006/relationships"><Relationship Id="rId2" Type="http://schemas.openxmlformats.org/officeDocument/2006/relationships/hyperlink" Target="consultantplus://offline/ref=4361E61C4A4999CE459B5E70F56143AB90ED8C16784CD877460A9C4CE4268BE6876DF8BBB2F20017aDV6Q" TargetMode="External"/><Relationship Id="rId1" Type="http://schemas.openxmlformats.org/officeDocument/2006/relationships/hyperlink" Target="consultantplus://offline/ref=4361E61C4A4999CE459B5E70F56143AB90EC8B107D4BD877460A9C4CE4a2V6Q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C14A37-5AFC-4686-B9F3-CCA6F84538A9}" type="doc">
      <dgm:prSet loTypeId="urn:microsoft.com/office/officeart/2005/8/layout/cycle2" loCatId="cycle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29B9584-8061-4E96-A18A-BDB33B195B53}">
      <dgm:prSet phldrT="[Текст]"/>
      <dgm:spPr/>
      <dgm:t>
        <a:bodyPr/>
        <a:lstStyle/>
        <a:p>
          <a:r>
            <a:rPr lang="ru-RU" dirty="0" smtClean="0"/>
            <a:t>Принятие решения о проведении проверки</a:t>
          </a:r>
          <a:endParaRPr lang="ru-RU" dirty="0"/>
        </a:p>
      </dgm:t>
    </dgm:pt>
    <dgm:pt modelId="{0C1EFBB2-D656-464F-A6BF-D002F8D3D670}" type="parTrans" cxnId="{8850A25F-9825-4761-9897-9AA3884980FC}">
      <dgm:prSet/>
      <dgm:spPr/>
      <dgm:t>
        <a:bodyPr/>
        <a:lstStyle/>
        <a:p>
          <a:endParaRPr lang="ru-RU"/>
        </a:p>
      </dgm:t>
    </dgm:pt>
    <dgm:pt modelId="{CBF278FE-9071-4E02-B0E6-2C815F54FBBF}" type="sibTrans" cxnId="{8850A25F-9825-4761-9897-9AA3884980FC}">
      <dgm:prSet/>
      <dgm:spPr/>
      <dgm:t>
        <a:bodyPr/>
        <a:lstStyle/>
        <a:p>
          <a:endParaRPr lang="ru-RU"/>
        </a:p>
      </dgm:t>
    </dgm:pt>
    <dgm:pt modelId="{08750B94-D8DA-4505-9A28-489598E02BEA}">
      <dgm:prSet phldrT="[Текст]"/>
      <dgm:spPr/>
      <dgm:t>
        <a:bodyPr/>
        <a:lstStyle/>
        <a:p>
          <a:r>
            <a:rPr lang="ru-RU" dirty="0" smtClean="0"/>
            <a:t>Проверка и выявление нарушений</a:t>
          </a:r>
          <a:endParaRPr lang="ru-RU" dirty="0"/>
        </a:p>
      </dgm:t>
    </dgm:pt>
    <dgm:pt modelId="{61931080-902A-4669-8E3B-90B622F85B0C}" type="parTrans" cxnId="{7411BDB5-4075-407E-9654-5D33346239C9}">
      <dgm:prSet/>
      <dgm:spPr/>
      <dgm:t>
        <a:bodyPr/>
        <a:lstStyle/>
        <a:p>
          <a:endParaRPr lang="ru-RU"/>
        </a:p>
      </dgm:t>
    </dgm:pt>
    <dgm:pt modelId="{A65B96FC-AF1E-4763-A430-A018E81BD347}" type="sibTrans" cxnId="{7411BDB5-4075-407E-9654-5D33346239C9}">
      <dgm:prSet/>
      <dgm:spPr/>
      <dgm:t>
        <a:bodyPr/>
        <a:lstStyle/>
        <a:p>
          <a:endParaRPr lang="ru-RU"/>
        </a:p>
      </dgm:t>
    </dgm:pt>
    <dgm:pt modelId="{28DDEE8C-E75D-463A-B169-5B65BA2850CC}">
      <dgm:prSet phldrT="[Текст]"/>
      <dgm:spPr/>
      <dgm:t>
        <a:bodyPr/>
        <a:lstStyle/>
        <a:p>
          <a:r>
            <a:rPr lang="ru-RU" dirty="0" smtClean="0"/>
            <a:t>Выдача предписаний</a:t>
          </a:r>
          <a:endParaRPr lang="ru-RU" dirty="0"/>
        </a:p>
      </dgm:t>
    </dgm:pt>
    <dgm:pt modelId="{CDA8FDFD-CE8E-4665-93A2-32EF4232DB7F}" type="parTrans" cxnId="{383ECDDD-6C3E-411A-8112-A89183A66E77}">
      <dgm:prSet/>
      <dgm:spPr/>
      <dgm:t>
        <a:bodyPr/>
        <a:lstStyle/>
        <a:p>
          <a:endParaRPr lang="ru-RU"/>
        </a:p>
      </dgm:t>
    </dgm:pt>
    <dgm:pt modelId="{41AF9AEA-E55C-42FD-8448-7D9526F6AD60}" type="sibTrans" cxnId="{383ECDDD-6C3E-411A-8112-A89183A66E77}">
      <dgm:prSet/>
      <dgm:spPr/>
      <dgm:t>
        <a:bodyPr/>
        <a:lstStyle/>
        <a:p>
          <a:endParaRPr lang="ru-RU"/>
        </a:p>
      </dgm:t>
    </dgm:pt>
    <dgm:pt modelId="{AAA7E75E-8764-4C54-B738-93EA4E68DA4D}">
      <dgm:prSet phldrT="[Текст]"/>
      <dgm:spPr/>
      <dgm:t>
        <a:bodyPr/>
        <a:lstStyle/>
        <a:p>
          <a:r>
            <a:rPr lang="ru-RU" dirty="0" smtClean="0"/>
            <a:t>Устранение нарушений</a:t>
          </a:r>
          <a:endParaRPr lang="ru-RU" dirty="0"/>
        </a:p>
      </dgm:t>
    </dgm:pt>
    <dgm:pt modelId="{7839CCDC-D5FF-4890-9CCF-754BC57FCF35}" type="parTrans" cxnId="{89781698-B18F-4254-AED0-B02F8CBD9204}">
      <dgm:prSet/>
      <dgm:spPr/>
      <dgm:t>
        <a:bodyPr/>
        <a:lstStyle/>
        <a:p>
          <a:endParaRPr lang="ru-RU"/>
        </a:p>
      </dgm:t>
    </dgm:pt>
    <dgm:pt modelId="{D19CA744-E4BD-4AFE-B63D-466353855967}" type="sibTrans" cxnId="{89781698-B18F-4254-AED0-B02F8CBD9204}">
      <dgm:prSet/>
      <dgm:spPr/>
      <dgm:t>
        <a:bodyPr/>
        <a:lstStyle/>
        <a:p>
          <a:endParaRPr lang="ru-RU"/>
        </a:p>
      </dgm:t>
    </dgm:pt>
    <dgm:pt modelId="{C31FED53-E6FB-4201-BBFE-849D2C91E3EB}">
      <dgm:prSet phldrT="[Текст]"/>
      <dgm:spPr/>
      <dgm:t>
        <a:bodyPr/>
        <a:lstStyle/>
        <a:p>
          <a:r>
            <a:rPr lang="ru-RU" dirty="0" smtClean="0"/>
            <a:t>Принятие нового решения*</a:t>
          </a:r>
          <a:endParaRPr lang="ru-RU" dirty="0"/>
        </a:p>
      </dgm:t>
    </dgm:pt>
    <dgm:pt modelId="{138D55FC-CEDA-4235-A1FB-EDB79A7D132A}" type="parTrans" cxnId="{9BAFA8CC-083F-42DC-A19F-24A891F7A36A}">
      <dgm:prSet/>
      <dgm:spPr/>
      <dgm:t>
        <a:bodyPr/>
        <a:lstStyle/>
        <a:p>
          <a:endParaRPr lang="ru-RU"/>
        </a:p>
      </dgm:t>
    </dgm:pt>
    <dgm:pt modelId="{B408DD0E-4E82-44D1-BA4E-6B936F726981}" type="sibTrans" cxnId="{9BAFA8CC-083F-42DC-A19F-24A891F7A36A}">
      <dgm:prSet/>
      <dgm:spPr/>
      <dgm:t>
        <a:bodyPr/>
        <a:lstStyle/>
        <a:p>
          <a:endParaRPr lang="ru-RU"/>
        </a:p>
      </dgm:t>
    </dgm:pt>
    <dgm:pt modelId="{CD8A5CB1-2D24-4B54-9E55-8D53C4393B56}" type="pres">
      <dgm:prSet presAssocID="{5FC14A37-5AFC-4686-B9F3-CCA6F84538A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C4E9527-2D10-434D-A8EE-9E20C638D49A}" type="pres">
      <dgm:prSet presAssocID="{929B9584-8061-4E96-A18A-BDB33B195B53}" presName="node" presStyleLbl="node1" presStyleIdx="0" presStyleCnt="5" custScaleX="155321" custScaleY="147211" custRadScaleRad="82089" custRadScaleInc="3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33DADD-D0A3-4BD4-8605-36DA5E6093B6}" type="pres">
      <dgm:prSet presAssocID="{CBF278FE-9071-4E02-B0E6-2C815F54FBBF}" presName="sibTrans" presStyleLbl="sibTrans2D1" presStyleIdx="0" presStyleCnt="5"/>
      <dgm:spPr/>
      <dgm:t>
        <a:bodyPr/>
        <a:lstStyle/>
        <a:p>
          <a:endParaRPr lang="ru-RU"/>
        </a:p>
      </dgm:t>
    </dgm:pt>
    <dgm:pt modelId="{E7406E51-5A27-4B00-AC4F-9A0BA7C1871C}" type="pres">
      <dgm:prSet presAssocID="{CBF278FE-9071-4E02-B0E6-2C815F54FBBF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18BD5BFC-BC42-4E32-8442-750DEA6BDCCC}" type="pres">
      <dgm:prSet presAssocID="{08750B94-D8DA-4505-9A28-489598E02BEA}" presName="node" presStyleLbl="node1" presStyleIdx="1" presStyleCnt="5" custScaleX="146102" custScaleY="144883" custRadScaleRad="146841" custRadScaleInc="13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56CD44-D146-46AE-B2ED-C101ED8C323D}" type="pres">
      <dgm:prSet presAssocID="{A65B96FC-AF1E-4763-A430-A018E81BD347}" presName="sibTrans" presStyleLbl="sibTrans2D1" presStyleIdx="1" presStyleCnt="5"/>
      <dgm:spPr/>
      <dgm:t>
        <a:bodyPr/>
        <a:lstStyle/>
        <a:p>
          <a:endParaRPr lang="ru-RU"/>
        </a:p>
      </dgm:t>
    </dgm:pt>
    <dgm:pt modelId="{DFE70CC2-0E42-40D9-9B83-EE345BA0901F}" type="pres">
      <dgm:prSet presAssocID="{A65B96FC-AF1E-4763-A430-A018E81BD347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7B304D7A-F9CB-4233-8EFB-60B3628AD29B}" type="pres">
      <dgm:prSet presAssocID="{28DDEE8C-E75D-463A-B169-5B65BA2850CC}" presName="node" presStyleLbl="node1" presStyleIdx="2" presStyleCnt="5" custScaleX="147854" custScaleY="143620" custRadScaleRad="90666" custRadScaleInc="-213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5A13DC-6A67-48E3-99DF-E1FCE54EB876}" type="pres">
      <dgm:prSet presAssocID="{41AF9AEA-E55C-42FD-8448-7D9526F6AD60}" presName="sibTrans" presStyleLbl="sibTrans2D1" presStyleIdx="2" presStyleCnt="5"/>
      <dgm:spPr/>
      <dgm:t>
        <a:bodyPr/>
        <a:lstStyle/>
        <a:p>
          <a:endParaRPr lang="ru-RU"/>
        </a:p>
      </dgm:t>
    </dgm:pt>
    <dgm:pt modelId="{46E0FDC4-E261-4422-8F4A-04C802883201}" type="pres">
      <dgm:prSet presAssocID="{41AF9AEA-E55C-42FD-8448-7D9526F6AD60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4D6BAF20-B46E-4D46-872F-6F032EE2286A}" type="pres">
      <dgm:prSet presAssocID="{AAA7E75E-8764-4C54-B738-93EA4E68DA4D}" presName="node" presStyleLbl="node1" presStyleIdx="3" presStyleCnt="5" custScaleX="149361" custScaleY="150271" custRadScaleRad="102116" custRadScaleInc="359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D1DFAE-517C-4E1D-939D-8B06BBC7A030}" type="pres">
      <dgm:prSet presAssocID="{D19CA744-E4BD-4AFE-B63D-466353855967}" presName="sibTrans" presStyleLbl="sibTrans2D1" presStyleIdx="3" presStyleCnt="5"/>
      <dgm:spPr/>
      <dgm:t>
        <a:bodyPr/>
        <a:lstStyle/>
        <a:p>
          <a:endParaRPr lang="ru-RU"/>
        </a:p>
      </dgm:t>
    </dgm:pt>
    <dgm:pt modelId="{DBAE1DDE-5C89-4D6C-B2FC-09EB09394E7F}" type="pres">
      <dgm:prSet presAssocID="{D19CA744-E4BD-4AFE-B63D-466353855967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DCDD5827-6B6C-44B5-88AC-A257B1B0D521}" type="pres">
      <dgm:prSet presAssocID="{C31FED53-E6FB-4201-BBFE-849D2C91E3EB}" presName="node" presStyleLbl="node1" presStyleIdx="4" presStyleCnt="5" custScaleX="162580" custScaleY="156503" custRadScaleRad="149569" custRadScaleInc="-22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BB9FB2-30C6-4664-A81C-A691FF412969}" type="pres">
      <dgm:prSet presAssocID="{B408DD0E-4E82-44D1-BA4E-6B936F726981}" presName="sibTrans" presStyleLbl="sibTrans2D1" presStyleIdx="4" presStyleCnt="5"/>
      <dgm:spPr/>
      <dgm:t>
        <a:bodyPr/>
        <a:lstStyle/>
        <a:p>
          <a:endParaRPr lang="ru-RU"/>
        </a:p>
      </dgm:t>
    </dgm:pt>
    <dgm:pt modelId="{BE6F5117-54FE-41CD-92F8-457E5B6E0C60}" type="pres">
      <dgm:prSet presAssocID="{B408DD0E-4E82-44D1-BA4E-6B936F726981}" presName="connectorText" presStyleLbl="sibTrans2D1" presStyleIdx="4" presStyleCnt="5"/>
      <dgm:spPr/>
      <dgm:t>
        <a:bodyPr/>
        <a:lstStyle/>
        <a:p>
          <a:endParaRPr lang="ru-RU"/>
        </a:p>
      </dgm:t>
    </dgm:pt>
  </dgm:ptLst>
  <dgm:cxnLst>
    <dgm:cxn modelId="{F72AD04A-B924-4E72-9C2C-C8BA4B43BE0F}" type="presOf" srcId="{41AF9AEA-E55C-42FD-8448-7D9526F6AD60}" destId="{795A13DC-6A67-48E3-99DF-E1FCE54EB876}" srcOrd="0" destOrd="0" presId="urn:microsoft.com/office/officeart/2005/8/layout/cycle2"/>
    <dgm:cxn modelId="{EB5026B0-6D99-4EED-9300-37772A684D54}" type="presOf" srcId="{5FC14A37-5AFC-4686-B9F3-CCA6F84538A9}" destId="{CD8A5CB1-2D24-4B54-9E55-8D53C4393B56}" srcOrd="0" destOrd="0" presId="urn:microsoft.com/office/officeart/2005/8/layout/cycle2"/>
    <dgm:cxn modelId="{D3BF903A-BCA2-44F4-BE43-9C90830611DD}" type="presOf" srcId="{D19CA744-E4BD-4AFE-B63D-466353855967}" destId="{BED1DFAE-517C-4E1D-939D-8B06BBC7A030}" srcOrd="0" destOrd="0" presId="urn:microsoft.com/office/officeart/2005/8/layout/cycle2"/>
    <dgm:cxn modelId="{89781698-B18F-4254-AED0-B02F8CBD9204}" srcId="{5FC14A37-5AFC-4686-B9F3-CCA6F84538A9}" destId="{AAA7E75E-8764-4C54-B738-93EA4E68DA4D}" srcOrd="3" destOrd="0" parTransId="{7839CCDC-D5FF-4890-9CCF-754BC57FCF35}" sibTransId="{D19CA744-E4BD-4AFE-B63D-466353855967}"/>
    <dgm:cxn modelId="{85E0C462-E0BC-4E78-A06D-734E065F2E56}" type="presOf" srcId="{A65B96FC-AF1E-4763-A430-A018E81BD347}" destId="{1656CD44-D146-46AE-B2ED-C101ED8C323D}" srcOrd="0" destOrd="0" presId="urn:microsoft.com/office/officeart/2005/8/layout/cycle2"/>
    <dgm:cxn modelId="{90A27CCE-BEE8-4E86-883A-7B6A024BA103}" type="presOf" srcId="{28DDEE8C-E75D-463A-B169-5B65BA2850CC}" destId="{7B304D7A-F9CB-4233-8EFB-60B3628AD29B}" srcOrd="0" destOrd="0" presId="urn:microsoft.com/office/officeart/2005/8/layout/cycle2"/>
    <dgm:cxn modelId="{4BC9467A-F5F8-422B-8D43-3D33EA6277AE}" type="presOf" srcId="{B408DD0E-4E82-44D1-BA4E-6B936F726981}" destId="{BE6F5117-54FE-41CD-92F8-457E5B6E0C60}" srcOrd="1" destOrd="0" presId="urn:microsoft.com/office/officeart/2005/8/layout/cycle2"/>
    <dgm:cxn modelId="{9C82D910-1664-4890-AB2C-68A6EDA8F413}" type="presOf" srcId="{41AF9AEA-E55C-42FD-8448-7D9526F6AD60}" destId="{46E0FDC4-E261-4422-8F4A-04C802883201}" srcOrd="1" destOrd="0" presId="urn:microsoft.com/office/officeart/2005/8/layout/cycle2"/>
    <dgm:cxn modelId="{9BAFA8CC-083F-42DC-A19F-24A891F7A36A}" srcId="{5FC14A37-5AFC-4686-B9F3-CCA6F84538A9}" destId="{C31FED53-E6FB-4201-BBFE-849D2C91E3EB}" srcOrd="4" destOrd="0" parTransId="{138D55FC-CEDA-4235-A1FB-EDB79A7D132A}" sibTransId="{B408DD0E-4E82-44D1-BA4E-6B936F726981}"/>
    <dgm:cxn modelId="{7411BDB5-4075-407E-9654-5D33346239C9}" srcId="{5FC14A37-5AFC-4686-B9F3-CCA6F84538A9}" destId="{08750B94-D8DA-4505-9A28-489598E02BEA}" srcOrd="1" destOrd="0" parTransId="{61931080-902A-4669-8E3B-90B622F85B0C}" sibTransId="{A65B96FC-AF1E-4763-A430-A018E81BD347}"/>
    <dgm:cxn modelId="{CC64F268-6570-4D53-A999-C1312E32FB6B}" type="presOf" srcId="{C31FED53-E6FB-4201-BBFE-849D2C91E3EB}" destId="{DCDD5827-6B6C-44B5-88AC-A257B1B0D521}" srcOrd="0" destOrd="0" presId="urn:microsoft.com/office/officeart/2005/8/layout/cycle2"/>
    <dgm:cxn modelId="{8661051D-2403-486C-BDD5-C95E2F698996}" type="presOf" srcId="{CBF278FE-9071-4E02-B0E6-2C815F54FBBF}" destId="{E7406E51-5A27-4B00-AC4F-9A0BA7C1871C}" srcOrd="1" destOrd="0" presId="urn:microsoft.com/office/officeart/2005/8/layout/cycle2"/>
    <dgm:cxn modelId="{6EAF6D50-0D31-470B-82A0-EAC7F29585A5}" type="presOf" srcId="{B408DD0E-4E82-44D1-BA4E-6B936F726981}" destId="{48BB9FB2-30C6-4664-A81C-A691FF412969}" srcOrd="0" destOrd="0" presId="urn:microsoft.com/office/officeart/2005/8/layout/cycle2"/>
    <dgm:cxn modelId="{BF19DEDE-D351-4D46-A162-EF844FDA8C09}" type="presOf" srcId="{A65B96FC-AF1E-4763-A430-A018E81BD347}" destId="{DFE70CC2-0E42-40D9-9B83-EE345BA0901F}" srcOrd="1" destOrd="0" presId="urn:microsoft.com/office/officeart/2005/8/layout/cycle2"/>
    <dgm:cxn modelId="{77B97AE3-0FE4-4559-9AEA-6CA8F50E2A5B}" type="presOf" srcId="{D19CA744-E4BD-4AFE-B63D-466353855967}" destId="{DBAE1DDE-5C89-4D6C-B2FC-09EB09394E7F}" srcOrd="1" destOrd="0" presId="urn:microsoft.com/office/officeart/2005/8/layout/cycle2"/>
    <dgm:cxn modelId="{B26A99B1-0320-4C60-944D-172E033F234E}" type="presOf" srcId="{08750B94-D8DA-4505-9A28-489598E02BEA}" destId="{18BD5BFC-BC42-4E32-8442-750DEA6BDCCC}" srcOrd="0" destOrd="0" presId="urn:microsoft.com/office/officeart/2005/8/layout/cycle2"/>
    <dgm:cxn modelId="{8850A25F-9825-4761-9897-9AA3884980FC}" srcId="{5FC14A37-5AFC-4686-B9F3-CCA6F84538A9}" destId="{929B9584-8061-4E96-A18A-BDB33B195B53}" srcOrd="0" destOrd="0" parTransId="{0C1EFBB2-D656-464F-A6BF-D002F8D3D670}" sibTransId="{CBF278FE-9071-4E02-B0E6-2C815F54FBBF}"/>
    <dgm:cxn modelId="{748DE1F8-FE73-42EA-9866-0ABD671060AD}" type="presOf" srcId="{AAA7E75E-8764-4C54-B738-93EA4E68DA4D}" destId="{4D6BAF20-B46E-4D46-872F-6F032EE2286A}" srcOrd="0" destOrd="0" presId="urn:microsoft.com/office/officeart/2005/8/layout/cycle2"/>
    <dgm:cxn modelId="{1073C8EA-9C92-43DF-8A23-1F811BFAFF9F}" type="presOf" srcId="{CBF278FE-9071-4E02-B0E6-2C815F54FBBF}" destId="{BC33DADD-D0A3-4BD4-8605-36DA5E6093B6}" srcOrd="0" destOrd="0" presId="urn:microsoft.com/office/officeart/2005/8/layout/cycle2"/>
    <dgm:cxn modelId="{53D3A261-4954-45D4-8A10-980C6BD9CE78}" type="presOf" srcId="{929B9584-8061-4E96-A18A-BDB33B195B53}" destId="{7C4E9527-2D10-434D-A8EE-9E20C638D49A}" srcOrd="0" destOrd="0" presId="urn:microsoft.com/office/officeart/2005/8/layout/cycle2"/>
    <dgm:cxn modelId="{383ECDDD-6C3E-411A-8112-A89183A66E77}" srcId="{5FC14A37-5AFC-4686-B9F3-CCA6F84538A9}" destId="{28DDEE8C-E75D-463A-B169-5B65BA2850CC}" srcOrd="2" destOrd="0" parTransId="{CDA8FDFD-CE8E-4665-93A2-32EF4232DB7F}" sibTransId="{41AF9AEA-E55C-42FD-8448-7D9526F6AD60}"/>
    <dgm:cxn modelId="{E23F3C5B-F61D-40A7-A5C1-A4B744714753}" type="presParOf" srcId="{CD8A5CB1-2D24-4B54-9E55-8D53C4393B56}" destId="{7C4E9527-2D10-434D-A8EE-9E20C638D49A}" srcOrd="0" destOrd="0" presId="urn:microsoft.com/office/officeart/2005/8/layout/cycle2"/>
    <dgm:cxn modelId="{7B5703F9-EE96-4170-93C7-13881C94EA30}" type="presParOf" srcId="{CD8A5CB1-2D24-4B54-9E55-8D53C4393B56}" destId="{BC33DADD-D0A3-4BD4-8605-36DA5E6093B6}" srcOrd="1" destOrd="0" presId="urn:microsoft.com/office/officeart/2005/8/layout/cycle2"/>
    <dgm:cxn modelId="{1D4238C4-005D-43CE-88A2-D26F9131A643}" type="presParOf" srcId="{BC33DADD-D0A3-4BD4-8605-36DA5E6093B6}" destId="{E7406E51-5A27-4B00-AC4F-9A0BA7C1871C}" srcOrd="0" destOrd="0" presId="urn:microsoft.com/office/officeart/2005/8/layout/cycle2"/>
    <dgm:cxn modelId="{1F5448B4-D0C4-473C-8B49-C8FF8CA1B55B}" type="presParOf" srcId="{CD8A5CB1-2D24-4B54-9E55-8D53C4393B56}" destId="{18BD5BFC-BC42-4E32-8442-750DEA6BDCCC}" srcOrd="2" destOrd="0" presId="urn:microsoft.com/office/officeart/2005/8/layout/cycle2"/>
    <dgm:cxn modelId="{4F3D7E45-4F90-40C9-9016-29D49D7EAECE}" type="presParOf" srcId="{CD8A5CB1-2D24-4B54-9E55-8D53C4393B56}" destId="{1656CD44-D146-46AE-B2ED-C101ED8C323D}" srcOrd="3" destOrd="0" presId="urn:microsoft.com/office/officeart/2005/8/layout/cycle2"/>
    <dgm:cxn modelId="{0ABDA5E5-3CA1-499C-AC52-BF1EAE364C49}" type="presParOf" srcId="{1656CD44-D146-46AE-B2ED-C101ED8C323D}" destId="{DFE70CC2-0E42-40D9-9B83-EE345BA0901F}" srcOrd="0" destOrd="0" presId="urn:microsoft.com/office/officeart/2005/8/layout/cycle2"/>
    <dgm:cxn modelId="{D694ADFC-7155-4F3E-BE4E-743273238908}" type="presParOf" srcId="{CD8A5CB1-2D24-4B54-9E55-8D53C4393B56}" destId="{7B304D7A-F9CB-4233-8EFB-60B3628AD29B}" srcOrd="4" destOrd="0" presId="urn:microsoft.com/office/officeart/2005/8/layout/cycle2"/>
    <dgm:cxn modelId="{7EDAB434-7E28-4542-81D0-686E8E87E406}" type="presParOf" srcId="{CD8A5CB1-2D24-4B54-9E55-8D53C4393B56}" destId="{795A13DC-6A67-48E3-99DF-E1FCE54EB876}" srcOrd="5" destOrd="0" presId="urn:microsoft.com/office/officeart/2005/8/layout/cycle2"/>
    <dgm:cxn modelId="{D813CA8D-336A-49FD-940C-7A792A52D612}" type="presParOf" srcId="{795A13DC-6A67-48E3-99DF-E1FCE54EB876}" destId="{46E0FDC4-E261-4422-8F4A-04C802883201}" srcOrd="0" destOrd="0" presId="urn:microsoft.com/office/officeart/2005/8/layout/cycle2"/>
    <dgm:cxn modelId="{F514C7BB-9D8A-4F91-A18F-0F5F2A40343B}" type="presParOf" srcId="{CD8A5CB1-2D24-4B54-9E55-8D53C4393B56}" destId="{4D6BAF20-B46E-4D46-872F-6F032EE2286A}" srcOrd="6" destOrd="0" presId="urn:microsoft.com/office/officeart/2005/8/layout/cycle2"/>
    <dgm:cxn modelId="{D049357E-D271-45C5-8809-BCC517E9844C}" type="presParOf" srcId="{CD8A5CB1-2D24-4B54-9E55-8D53C4393B56}" destId="{BED1DFAE-517C-4E1D-939D-8B06BBC7A030}" srcOrd="7" destOrd="0" presId="urn:microsoft.com/office/officeart/2005/8/layout/cycle2"/>
    <dgm:cxn modelId="{150A3876-909C-4265-B891-35CF73A64B24}" type="presParOf" srcId="{BED1DFAE-517C-4E1D-939D-8B06BBC7A030}" destId="{DBAE1DDE-5C89-4D6C-B2FC-09EB09394E7F}" srcOrd="0" destOrd="0" presId="urn:microsoft.com/office/officeart/2005/8/layout/cycle2"/>
    <dgm:cxn modelId="{F5020ED8-6916-4BE0-BE19-3709F8E7BF40}" type="presParOf" srcId="{CD8A5CB1-2D24-4B54-9E55-8D53C4393B56}" destId="{DCDD5827-6B6C-44B5-88AC-A257B1B0D521}" srcOrd="8" destOrd="0" presId="urn:microsoft.com/office/officeart/2005/8/layout/cycle2"/>
    <dgm:cxn modelId="{D9572EC3-22CC-465F-AA10-1E71A2C3FC4E}" type="presParOf" srcId="{CD8A5CB1-2D24-4B54-9E55-8D53C4393B56}" destId="{48BB9FB2-30C6-4664-A81C-A691FF412969}" srcOrd="9" destOrd="0" presId="urn:microsoft.com/office/officeart/2005/8/layout/cycle2"/>
    <dgm:cxn modelId="{2B783BAA-33BC-4C83-B3FF-45729FBCE570}" type="presParOf" srcId="{48BB9FB2-30C6-4664-A81C-A691FF412969}" destId="{BE6F5117-54FE-41CD-92F8-457E5B6E0C60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FC14A37-5AFC-4686-B9F3-CCA6F84538A9}" type="doc">
      <dgm:prSet loTypeId="urn:microsoft.com/office/officeart/2005/8/layout/radial5" loCatId="cycle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29B9584-8061-4E96-A18A-BDB33B195B53}">
      <dgm:prSet phldrT="[Текст]" custT="1"/>
      <dgm:spPr/>
      <dgm:t>
        <a:bodyPr/>
        <a:lstStyle/>
        <a:p>
          <a:r>
            <a:rPr lang="ru-RU" sz="1800" dirty="0" smtClean="0"/>
            <a:t>Проведение </a:t>
          </a:r>
          <a:r>
            <a:rPr lang="ru-RU" sz="1800" b="1" dirty="0" smtClean="0"/>
            <a:t>комплексной</a:t>
          </a:r>
          <a:r>
            <a:rPr lang="ru-RU" sz="1800" dirty="0" smtClean="0"/>
            <a:t> проверки</a:t>
          </a:r>
          <a:endParaRPr lang="ru-RU" sz="1800" dirty="0"/>
        </a:p>
      </dgm:t>
    </dgm:pt>
    <dgm:pt modelId="{0C1EFBB2-D656-464F-A6BF-D002F8D3D670}" type="parTrans" cxnId="{8850A25F-9825-4761-9897-9AA3884980FC}">
      <dgm:prSet/>
      <dgm:spPr/>
      <dgm:t>
        <a:bodyPr/>
        <a:lstStyle/>
        <a:p>
          <a:endParaRPr lang="ru-RU"/>
        </a:p>
      </dgm:t>
    </dgm:pt>
    <dgm:pt modelId="{CBF278FE-9071-4E02-B0E6-2C815F54FBBF}" type="sibTrans" cxnId="{8850A25F-9825-4761-9897-9AA3884980FC}">
      <dgm:prSet/>
      <dgm:spPr/>
      <dgm:t>
        <a:bodyPr/>
        <a:lstStyle/>
        <a:p>
          <a:endParaRPr lang="ru-RU"/>
        </a:p>
      </dgm:t>
    </dgm:pt>
    <dgm:pt modelId="{CA43B449-04AF-46A1-A3D8-AA5F5A6FFBC2}">
      <dgm:prSet/>
      <dgm:spPr/>
      <dgm:t>
        <a:bodyPr/>
        <a:lstStyle/>
        <a:p>
          <a:r>
            <a:rPr lang="ru-RU" dirty="0" smtClean="0"/>
            <a:t>Оценка текущей ситуации и пролонгированный анализ результатов</a:t>
          </a:r>
          <a:endParaRPr lang="ru-RU" dirty="0"/>
        </a:p>
      </dgm:t>
    </dgm:pt>
    <dgm:pt modelId="{8CA380D7-2606-4DD8-B8AB-C14898436E30}" type="parTrans" cxnId="{B8E2EDA3-3448-4A6B-9AEF-35F20EEAADC2}">
      <dgm:prSet/>
      <dgm:spPr/>
      <dgm:t>
        <a:bodyPr/>
        <a:lstStyle/>
        <a:p>
          <a:endParaRPr lang="ru-RU"/>
        </a:p>
      </dgm:t>
    </dgm:pt>
    <dgm:pt modelId="{2C2D51E8-AEF8-493C-8765-A73E6FD0B645}" type="sibTrans" cxnId="{B8E2EDA3-3448-4A6B-9AEF-35F20EEAADC2}">
      <dgm:prSet/>
      <dgm:spPr/>
      <dgm:t>
        <a:bodyPr/>
        <a:lstStyle/>
        <a:p>
          <a:endParaRPr lang="ru-RU"/>
        </a:p>
      </dgm:t>
    </dgm:pt>
    <dgm:pt modelId="{59BB36CE-EFEF-4476-90E9-F7F0A555DEED}">
      <dgm:prSet/>
      <dgm:spPr/>
      <dgm:t>
        <a:bodyPr/>
        <a:lstStyle/>
        <a:p>
          <a:r>
            <a:rPr lang="ru-RU" dirty="0" smtClean="0"/>
            <a:t>Методическая и внедренческая (просветительская) поддержка</a:t>
          </a:r>
          <a:endParaRPr lang="ru-RU" dirty="0"/>
        </a:p>
      </dgm:t>
    </dgm:pt>
    <dgm:pt modelId="{3685EAB7-6CC5-4AA4-96C4-34359E7F0FD6}" type="parTrans" cxnId="{D70EBF2D-4A15-4D44-8A0A-9BF321C7B2D4}">
      <dgm:prSet/>
      <dgm:spPr/>
      <dgm:t>
        <a:bodyPr/>
        <a:lstStyle/>
        <a:p>
          <a:endParaRPr lang="ru-RU"/>
        </a:p>
      </dgm:t>
    </dgm:pt>
    <dgm:pt modelId="{647334E6-24B7-4DFE-9FDD-1C3573AD8096}" type="sibTrans" cxnId="{D70EBF2D-4A15-4D44-8A0A-9BF321C7B2D4}">
      <dgm:prSet/>
      <dgm:spPr/>
      <dgm:t>
        <a:bodyPr/>
        <a:lstStyle/>
        <a:p>
          <a:endParaRPr lang="ru-RU"/>
        </a:p>
      </dgm:t>
    </dgm:pt>
    <dgm:pt modelId="{920A1FFF-3A7A-466A-87EC-6597033CABF8}">
      <dgm:prSet/>
      <dgm:spPr/>
      <dgm:t>
        <a:bodyPr/>
        <a:lstStyle/>
        <a:p>
          <a:r>
            <a:rPr lang="ru-RU" dirty="0" smtClean="0"/>
            <a:t>Детальное планирование комплексной проверки</a:t>
          </a:r>
          <a:endParaRPr lang="ru-RU" dirty="0"/>
        </a:p>
      </dgm:t>
    </dgm:pt>
    <dgm:pt modelId="{5C8DE303-1A3D-4985-85CF-DE93F7A0B43E}" type="parTrans" cxnId="{74B8C7A3-EEF8-467A-99BE-426EBE4331C1}">
      <dgm:prSet/>
      <dgm:spPr/>
      <dgm:t>
        <a:bodyPr/>
        <a:lstStyle/>
        <a:p>
          <a:endParaRPr lang="ru-RU"/>
        </a:p>
      </dgm:t>
    </dgm:pt>
    <dgm:pt modelId="{F8CDC197-6236-4A16-8E78-2189E15775F3}" type="sibTrans" cxnId="{74B8C7A3-EEF8-467A-99BE-426EBE4331C1}">
      <dgm:prSet/>
      <dgm:spPr/>
      <dgm:t>
        <a:bodyPr/>
        <a:lstStyle/>
        <a:p>
          <a:endParaRPr lang="ru-RU"/>
        </a:p>
      </dgm:t>
    </dgm:pt>
    <dgm:pt modelId="{606A37E4-214B-4FA7-9A35-770DDF76D0D2}">
      <dgm:prSet/>
      <dgm:spPr/>
      <dgm:t>
        <a:bodyPr/>
        <a:lstStyle/>
        <a:p>
          <a:r>
            <a:rPr lang="ru-RU" dirty="0" smtClean="0"/>
            <a:t>Публичный анализ результатов проверок в регионе и совместный поиск путей устранения недоработок </a:t>
          </a:r>
          <a:endParaRPr lang="ru-RU" dirty="0"/>
        </a:p>
      </dgm:t>
    </dgm:pt>
    <dgm:pt modelId="{2FE5A5A1-3399-4A30-B539-B3331DF59F85}" type="parTrans" cxnId="{A276EC0B-5A2A-4D24-A0FF-8145ED89AF22}">
      <dgm:prSet/>
      <dgm:spPr/>
      <dgm:t>
        <a:bodyPr/>
        <a:lstStyle/>
        <a:p>
          <a:endParaRPr lang="ru-RU"/>
        </a:p>
      </dgm:t>
    </dgm:pt>
    <dgm:pt modelId="{2A8CF9A4-974E-4D5E-8666-494367EE1BB8}" type="sibTrans" cxnId="{A276EC0B-5A2A-4D24-A0FF-8145ED89AF22}">
      <dgm:prSet/>
      <dgm:spPr/>
      <dgm:t>
        <a:bodyPr/>
        <a:lstStyle/>
        <a:p>
          <a:endParaRPr lang="ru-RU"/>
        </a:p>
      </dgm:t>
    </dgm:pt>
    <dgm:pt modelId="{38918274-2047-4761-BBED-9CE33BC48FDE}">
      <dgm:prSet/>
      <dgm:spPr/>
      <dgm:t>
        <a:bodyPr/>
        <a:lstStyle/>
        <a:p>
          <a:r>
            <a:rPr lang="ru-RU" dirty="0" smtClean="0"/>
            <a:t>Формализация мер по пресечению и устранению выявляемых нарушений</a:t>
          </a:r>
          <a:endParaRPr lang="ru-RU" dirty="0"/>
        </a:p>
      </dgm:t>
    </dgm:pt>
    <dgm:pt modelId="{ED1DA282-0A63-46FA-A472-3DB0FFE4445A}" type="parTrans" cxnId="{C4838124-2C3D-495A-9D04-6ED211968135}">
      <dgm:prSet/>
      <dgm:spPr/>
      <dgm:t>
        <a:bodyPr/>
        <a:lstStyle/>
        <a:p>
          <a:endParaRPr lang="ru-RU"/>
        </a:p>
      </dgm:t>
    </dgm:pt>
    <dgm:pt modelId="{FFC49EA9-7F7A-4222-8477-28436D784033}" type="sibTrans" cxnId="{C4838124-2C3D-495A-9D04-6ED211968135}">
      <dgm:prSet/>
      <dgm:spPr/>
      <dgm:t>
        <a:bodyPr/>
        <a:lstStyle/>
        <a:p>
          <a:endParaRPr lang="ru-RU"/>
        </a:p>
      </dgm:t>
    </dgm:pt>
    <dgm:pt modelId="{EEFC40B5-CBA2-4C63-AB61-096D298477E9}">
      <dgm:prSet/>
      <dgm:spPr/>
      <dgm:t>
        <a:bodyPr/>
        <a:lstStyle/>
        <a:p>
          <a:r>
            <a:rPr lang="ru-RU" dirty="0" smtClean="0"/>
            <a:t> Всесторонний анализ результатов контрольно-надзорных мероприятий </a:t>
          </a:r>
          <a:endParaRPr lang="ru-RU" dirty="0"/>
        </a:p>
      </dgm:t>
    </dgm:pt>
    <dgm:pt modelId="{0DC4D443-B408-47DE-925A-31B5499CAD11}" type="sibTrans" cxnId="{E87E886D-0D39-415C-9B37-0DFE4D30BA7D}">
      <dgm:prSet/>
      <dgm:spPr/>
      <dgm:t>
        <a:bodyPr/>
        <a:lstStyle/>
        <a:p>
          <a:endParaRPr lang="ru-RU"/>
        </a:p>
      </dgm:t>
    </dgm:pt>
    <dgm:pt modelId="{36B0C2CF-CB67-45B9-A91F-1C43FB812C2E}" type="parTrans" cxnId="{E87E886D-0D39-415C-9B37-0DFE4D30BA7D}">
      <dgm:prSet/>
      <dgm:spPr/>
      <dgm:t>
        <a:bodyPr/>
        <a:lstStyle/>
        <a:p>
          <a:endParaRPr lang="ru-RU"/>
        </a:p>
      </dgm:t>
    </dgm:pt>
    <dgm:pt modelId="{D55425CF-60C3-48C0-A155-DA101AA7BE21}" type="pres">
      <dgm:prSet presAssocID="{5FC14A37-5AFC-4686-B9F3-CCA6F84538A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AEE7262-C152-4366-BD16-DD17D7233EB3}" type="pres">
      <dgm:prSet presAssocID="{929B9584-8061-4E96-A18A-BDB33B195B53}" presName="centerShape" presStyleLbl="node0" presStyleIdx="0" presStyleCnt="1" custScaleX="261110" custScaleY="125519"/>
      <dgm:spPr/>
      <dgm:t>
        <a:bodyPr/>
        <a:lstStyle/>
        <a:p>
          <a:endParaRPr lang="ru-RU"/>
        </a:p>
      </dgm:t>
    </dgm:pt>
    <dgm:pt modelId="{79E53CD3-A2A0-47FD-B01A-E5A9C94AFB77}" type="pres">
      <dgm:prSet presAssocID="{8CA380D7-2606-4DD8-B8AB-C14898436E30}" presName="parTrans" presStyleLbl="sibTrans2D1" presStyleIdx="0" presStyleCnt="6"/>
      <dgm:spPr/>
      <dgm:t>
        <a:bodyPr/>
        <a:lstStyle/>
        <a:p>
          <a:endParaRPr lang="ru-RU"/>
        </a:p>
      </dgm:t>
    </dgm:pt>
    <dgm:pt modelId="{0B06EE9F-B9B4-48F3-B367-223DBC8795A3}" type="pres">
      <dgm:prSet presAssocID="{8CA380D7-2606-4DD8-B8AB-C14898436E30}" presName="connectorText" presStyleLbl="sibTrans2D1" presStyleIdx="0" presStyleCnt="6"/>
      <dgm:spPr/>
      <dgm:t>
        <a:bodyPr/>
        <a:lstStyle/>
        <a:p>
          <a:endParaRPr lang="ru-RU"/>
        </a:p>
      </dgm:t>
    </dgm:pt>
    <dgm:pt modelId="{EDDF62BC-085E-4496-AAC5-12F04D830672}" type="pres">
      <dgm:prSet presAssocID="{CA43B449-04AF-46A1-A3D8-AA5F5A6FFBC2}" presName="node" presStyleLbl="node1" presStyleIdx="0" presStyleCnt="6" custScaleX="1854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E4FC82-939E-48F5-81AD-A83A74AB48A1}" type="pres">
      <dgm:prSet presAssocID="{3685EAB7-6CC5-4AA4-96C4-34359E7F0FD6}" presName="parTrans" presStyleLbl="sibTrans2D1" presStyleIdx="1" presStyleCnt="6"/>
      <dgm:spPr/>
      <dgm:t>
        <a:bodyPr/>
        <a:lstStyle/>
        <a:p>
          <a:endParaRPr lang="ru-RU"/>
        </a:p>
      </dgm:t>
    </dgm:pt>
    <dgm:pt modelId="{A50B3D19-B443-4AFE-BC43-BAAA5C574767}" type="pres">
      <dgm:prSet presAssocID="{3685EAB7-6CC5-4AA4-96C4-34359E7F0FD6}" presName="connectorText" presStyleLbl="sibTrans2D1" presStyleIdx="1" presStyleCnt="6"/>
      <dgm:spPr/>
      <dgm:t>
        <a:bodyPr/>
        <a:lstStyle/>
        <a:p>
          <a:endParaRPr lang="ru-RU"/>
        </a:p>
      </dgm:t>
    </dgm:pt>
    <dgm:pt modelId="{64C545EB-56A9-4982-BD06-C335A9DDB12D}" type="pres">
      <dgm:prSet presAssocID="{59BB36CE-EFEF-4476-90E9-F7F0A555DEED}" presName="node" presStyleLbl="node1" presStyleIdx="1" presStyleCnt="6" custScaleX="169748" custRadScaleRad="178251" custRadScaleInc="391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B8974C-E57E-4EB2-9A58-8227F299F393}" type="pres">
      <dgm:prSet presAssocID="{5C8DE303-1A3D-4985-85CF-DE93F7A0B43E}" presName="parTrans" presStyleLbl="sibTrans2D1" presStyleIdx="2" presStyleCnt="6"/>
      <dgm:spPr/>
      <dgm:t>
        <a:bodyPr/>
        <a:lstStyle/>
        <a:p>
          <a:endParaRPr lang="ru-RU"/>
        </a:p>
      </dgm:t>
    </dgm:pt>
    <dgm:pt modelId="{FDF9E5E4-C292-4D4F-BA24-22B9BEE354AE}" type="pres">
      <dgm:prSet presAssocID="{5C8DE303-1A3D-4985-85CF-DE93F7A0B43E}" presName="connectorText" presStyleLbl="sibTrans2D1" presStyleIdx="2" presStyleCnt="6"/>
      <dgm:spPr/>
      <dgm:t>
        <a:bodyPr/>
        <a:lstStyle/>
        <a:p>
          <a:endParaRPr lang="ru-RU"/>
        </a:p>
      </dgm:t>
    </dgm:pt>
    <dgm:pt modelId="{0FD2FE66-57A1-4A0F-9901-506A8F94EA32}" type="pres">
      <dgm:prSet presAssocID="{920A1FFF-3A7A-466A-87EC-6597033CABF8}" presName="node" presStyleLbl="node1" presStyleIdx="2" presStyleCnt="6" custScaleX="168108" custRadScaleRad="177958" custRadScaleInc="-401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CF2315-E71A-4769-AFC4-C8CA3EF4CFB9}" type="pres">
      <dgm:prSet presAssocID="{2FE5A5A1-3399-4A30-B539-B3331DF59F85}" presName="parTrans" presStyleLbl="sibTrans2D1" presStyleIdx="3" presStyleCnt="6"/>
      <dgm:spPr/>
      <dgm:t>
        <a:bodyPr/>
        <a:lstStyle/>
        <a:p>
          <a:endParaRPr lang="ru-RU"/>
        </a:p>
      </dgm:t>
    </dgm:pt>
    <dgm:pt modelId="{402CF421-727E-4127-81BB-94118F02C958}" type="pres">
      <dgm:prSet presAssocID="{2FE5A5A1-3399-4A30-B539-B3331DF59F85}" presName="connectorText" presStyleLbl="sibTrans2D1" presStyleIdx="3" presStyleCnt="6"/>
      <dgm:spPr/>
      <dgm:t>
        <a:bodyPr/>
        <a:lstStyle/>
        <a:p>
          <a:endParaRPr lang="ru-RU"/>
        </a:p>
      </dgm:t>
    </dgm:pt>
    <dgm:pt modelId="{75D3DF8A-5B0C-43A2-A1D3-AA5A45F8B20E}" type="pres">
      <dgm:prSet presAssocID="{606A37E4-214B-4FA7-9A35-770DDF76D0D2}" presName="node" presStyleLbl="node1" presStyleIdx="3" presStyleCnt="6" custScaleX="179815" custRadScaleRad="109817" custRadScaleInc="38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09D8F3-C011-4308-B1D0-D644AE194C2C}" type="pres">
      <dgm:prSet presAssocID="{36B0C2CF-CB67-45B9-A91F-1C43FB812C2E}" presName="parTrans" presStyleLbl="sibTrans2D1" presStyleIdx="4" presStyleCnt="6"/>
      <dgm:spPr/>
      <dgm:t>
        <a:bodyPr/>
        <a:lstStyle/>
        <a:p>
          <a:endParaRPr lang="ru-RU"/>
        </a:p>
      </dgm:t>
    </dgm:pt>
    <dgm:pt modelId="{C81A39BB-A2C0-40BB-AB87-CFCF36C31B0C}" type="pres">
      <dgm:prSet presAssocID="{36B0C2CF-CB67-45B9-A91F-1C43FB812C2E}" presName="connectorText" presStyleLbl="sibTrans2D1" presStyleIdx="4" presStyleCnt="6"/>
      <dgm:spPr/>
      <dgm:t>
        <a:bodyPr/>
        <a:lstStyle/>
        <a:p>
          <a:endParaRPr lang="ru-RU"/>
        </a:p>
      </dgm:t>
    </dgm:pt>
    <dgm:pt modelId="{D2D77B3B-AECF-472D-972E-0B27F38AFC53}" type="pres">
      <dgm:prSet presAssocID="{EEFC40B5-CBA2-4C63-AB61-096D298477E9}" presName="node" presStyleLbl="node1" presStyleIdx="4" presStyleCnt="6" custScaleX="165798" custRadScaleRad="180664" custRadScaleInc="471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F52A1F-583F-4203-9974-23A3E999E379}" type="pres">
      <dgm:prSet presAssocID="{ED1DA282-0A63-46FA-A472-3DB0FFE4445A}" presName="parTrans" presStyleLbl="sibTrans2D1" presStyleIdx="5" presStyleCnt="6"/>
      <dgm:spPr/>
      <dgm:t>
        <a:bodyPr/>
        <a:lstStyle/>
        <a:p>
          <a:endParaRPr lang="ru-RU"/>
        </a:p>
      </dgm:t>
    </dgm:pt>
    <dgm:pt modelId="{E274EF34-AD89-40FF-9CEE-9369CCD4F00F}" type="pres">
      <dgm:prSet presAssocID="{ED1DA282-0A63-46FA-A472-3DB0FFE4445A}" presName="connectorText" presStyleLbl="sibTrans2D1" presStyleIdx="5" presStyleCnt="6"/>
      <dgm:spPr/>
      <dgm:t>
        <a:bodyPr/>
        <a:lstStyle/>
        <a:p>
          <a:endParaRPr lang="ru-RU"/>
        </a:p>
      </dgm:t>
    </dgm:pt>
    <dgm:pt modelId="{002CC49B-A6C2-4E9C-8FE6-99C8D87A41E0}" type="pres">
      <dgm:prSet presAssocID="{38918274-2047-4761-BBED-9CE33BC48FDE}" presName="node" presStyleLbl="node1" presStyleIdx="5" presStyleCnt="6" custScaleX="171722" custRadScaleRad="180542" custRadScaleInc="-467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6183AC5-837F-4B8E-B43E-8925E6ADC702}" type="presOf" srcId="{606A37E4-214B-4FA7-9A35-770DDF76D0D2}" destId="{75D3DF8A-5B0C-43A2-A1D3-AA5A45F8B20E}" srcOrd="0" destOrd="0" presId="urn:microsoft.com/office/officeart/2005/8/layout/radial5"/>
    <dgm:cxn modelId="{22AA0431-E2C3-48FA-96D7-4A038BC25919}" type="presOf" srcId="{929B9584-8061-4E96-A18A-BDB33B195B53}" destId="{9AEE7262-C152-4366-BD16-DD17D7233EB3}" srcOrd="0" destOrd="0" presId="urn:microsoft.com/office/officeart/2005/8/layout/radial5"/>
    <dgm:cxn modelId="{06844F38-4EB4-4D7D-A874-FAD59F8CC140}" type="presOf" srcId="{59BB36CE-EFEF-4476-90E9-F7F0A555DEED}" destId="{64C545EB-56A9-4982-BD06-C335A9DDB12D}" srcOrd="0" destOrd="0" presId="urn:microsoft.com/office/officeart/2005/8/layout/radial5"/>
    <dgm:cxn modelId="{F050EC36-8598-4209-B2C7-277C251C17DC}" type="presOf" srcId="{5C8DE303-1A3D-4985-85CF-DE93F7A0B43E}" destId="{4CB8974C-E57E-4EB2-9A58-8227F299F393}" srcOrd="0" destOrd="0" presId="urn:microsoft.com/office/officeart/2005/8/layout/radial5"/>
    <dgm:cxn modelId="{F5B93A93-3099-482C-9848-38DE6378A748}" type="presOf" srcId="{2FE5A5A1-3399-4A30-B539-B3331DF59F85}" destId="{402CF421-727E-4127-81BB-94118F02C958}" srcOrd="1" destOrd="0" presId="urn:microsoft.com/office/officeart/2005/8/layout/radial5"/>
    <dgm:cxn modelId="{B1512111-3EAD-4EB6-AC4E-4AF603DB1A73}" type="presOf" srcId="{8CA380D7-2606-4DD8-B8AB-C14898436E30}" destId="{0B06EE9F-B9B4-48F3-B367-223DBC8795A3}" srcOrd="1" destOrd="0" presId="urn:microsoft.com/office/officeart/2005/8/layout/radial5"/>
    <dgm:cxn modelId="{72272095-C96A-4E41-8AC2-D0A84C59A259}" type="presOf" srcId="{CA43B449-04AF-46A1-A3D8-AA5F5A6FFBC2}" destId="{EDDF62BC-085E-4496-AAC5-12F04D830672}" srcOrd="0" destOrd="0" presId="urn:microsoft.com/office/officeart/2005/8/layout/radial5"/>
    <dgm:cxn modelId="{C4838124-2C3D-495A-9D04-6ED211968135}" srcId="{929B9584-8061-4E96-A18A-BDB33B195B53}" destId="{38918274-2047-4761-BBED-9CE33BC48FDE}" srcOrd="5" destOrd="0" parTransId="{ED1DA282-0A63-46FA-A472-3DB0FFE4445A}" sibTransId="{FFC49EA9-7F7A-4222-8477-28436D784033}"/>
    <dgm:cxn modelId="{C724E75D-3F28-46BF-A810-D936AFAB9093}" type="presOf" srcId="{36B0C2CF-CB67-45B9-A91F-1C43FB812C2E}" destId="{ED09D8F3-C011-4308-B1D0-D644AE194C2C}" srcOrd="0" destOrd="0" presId="urn:microsoft.com/office/officeart/2005/8/layout/radial5"/>
    <dgm:cxn modelId="{74B8C7A3-EEF8-467A-99BE-426EBE4331C1}" srcId="{929B9584-8061-4E96-A18A-BDB33B195B53}" destId="{920A1FFF-3A7A-466A-87EC-6597033CABF8}" srcOrd="2" destOrd="0" parTransId="{5C8DE303-1A3D-4985-85CF-DE93F7A0B43E}" sibTransId="{F8CDC197-6236-4A16-8E78-2189E15775F3}"/>
    <dgm:cxn modelId="{6AF3F16E-9926-4353-A605-374EEEE0EADF}" type="presOf" srcId="{8CA380D7-2606-4DD8-B8AB-C14898436E30}" destId="{79E53CD3-A2A0-47FD-B01A-E5A9C94AFB77}" srcOrd="0" destOrd="0" presId="urn:microsoft.com/office/officeart/2005/8/layout/radial5"/>
    <dgm:cxn modelId="{A276EC0B-5A2A-4D24-A0FF-8145ED89AF22}" srcId="{929B9584-8061-4E96-A18A-BDB33B195B53}" destId="{606A37E4-214B-4FA7-9A35-770DDF76D0D2}" srcOrd="3" destOrd="0" parTransId="{2FE5A5A1-3399-4A30-B539-B3331DF59F85}" sibTransId="{2A8CF9A4-974E-4D5E-8666-494367EE1BB8}"/>
    <dgm:cxn modelId="{D70EBF2D-4A15-4D44-8A0A-9BF321C7B2D4}" srcId="{929B9584-8061-4E96-A18A-BDB33B195B53}" destId="{59BB36CE-EFEF-4476-90E9-F7F0A555DEED}" srcOrd="1" destOrd="0" parTransId="{3685EAB7-6CC5-4AA4-96C4-34359E7F0FD6}" sibTransId="{647334E6-24B7-4DFE-9FDD-1C3573AD8096}"/>
    <dgm:cxn modelId="{EB9BEAA3-12A0-4D63-A686-06428411A243}" type="presOf" srcId="{36B0C2CF-CB67-45B9-A91F-1C43FB812C2E}" destId="{C81A39BB-A2C0-40BB-AB87-CFCF36C31B0C}" srcOrd="1" destOrd="0" presId="urn:microsoft.com/office/officeart/2005/8/layout/radial5"/>
    <dgm:cxn modelId="{FD5D8945-33F4-40A8-A160-2335B1DB1ADF}" type="presOf" srcId="{EEFC40B5-CBA2-4C63-AB61-096D298477E9}" destId="{D2D77B3B-AECF-472D-972E-0B27F38AFC53}" srcOrd="0" destOrd="0" presId="urn:microsoft.com/office/officeart/2005/8/layout/radial5"/>
    <dgm:cxn modelId="{32A6D725-5172-44F6-83C6-CA0ED0174B44}" type="presOf" srcId="{ED1DA282-0A63-46FA-A472-3DB0FFE4445A}" destId="{A2F52A1F-583F-4203-9974-23A3E999E379}" srcOrd="0" destOrd="0" presId="urn:microsoft.com/office/officeart/2005/8/layout/radial5"/>
    <dgm:cxn modelId="{74494D0D-3902-490F-881E-FF5A227D70DC}" type="presOf" srcId="{38918274-2047-4761-BBED-9CE33BC48FDE}" destId="{002CC49B-A6C2-4E9C-8FE6-99C8D87A41E0}" srcOrd="0" destOrd="0" presId="urn:microsoft.com/office/officeart/2005/8/layout/radial5"/>
    <dgm:cxn modelId="{B8E2EDA3-3448-4A6B-9AEF-35F20EEAADC2}" srcId="{929B9584-8061-4E96-A18A-BDB33B195B53}" destId="{CA43B449-04AF-46A1-A3D8-AA5F5A6FFBC2}" srcOrd="0" destOrd="0" parTransId="{8CA380D7-2606-4DD8-B8AB-C14898436E30}" sibTransId="{2C2D51E8-AEF8-493C-8765-A73E6FD0B645}"/>
    <dgm:cxn modelId="{1DA98297-F953-487C-82A6-B93BE4863058}" type="presOf" srcId="{2FE5A5A1-3399-4A30-B539-B3331DF59F85}" destId="{63CF2315-E71A-4769-AFC4-C8CA3EF4CFB9}" srcOrd="0" destOrd="0" presId="urn:microsoft.com/office/officeart/2005/8/layout/radial5"/>
    <dgm:cxn modelId="{E87E886D-0D39-415C-9B37-0DFE4D30BA7D}" srcId="{929B9584-8061-4E96-A18A-BDB33B195B53}" destId="{EEFC40B5-CBA2-4C63-AB61-096D298477E9}" srcOrd="4" destOrd="0" parTransId="{36B0C2CF-CB67-45B9-A91F-1C43FB812C2E}" sibTransId="{0DC4D443-B408-47DE-925A-31B5499CAD11}"/>
    <dgm:cxn modelId="{C22BD7A1-77AB-4D19-95E0-CED16CDCB9B8}" type="presOf" srcId="{3685EAB7-6CC5-4AA4-96C4-34359E7F0FD6}" destId="{A8E4FC82-939E-48F5-81AD-A83A74AB48A1}" srcOrd="0" destOrd="0" presId="urn:microsoft.com/office/officeart/2005/8/layout/radial5"/>
    <dgm:cxn modelId="{CEF908E1-43ED-490C-9704-83770A96D0D8}" type="presOf" srcId="{3685EAB7-6CC5-4AA4-96C4-34359E7F0FD6}" destId="{A50B3D19-B443-4AFE-BC43-BAAA5C574767}" srcOrd="1" destOrd="0" presId="urn:microsoft.com/office/officeart/2005/8/layout/radial5"/>
    <dgm:cxn modelId="{EAC44E58-34DE-4EBD-BF8C-8A242C12D54E}" type="presOf" srcId="{5FC14A37-5AFC-4686-B9F3-CCA6F84538A9}" destId="{D55425CF-60C3-48C0-A155-DA101AA7BE21}" srcOrd="0" destOrd="0" presId="urn:microsoft.com/office/officeart/2005/8/layout/radial5"/>
    <dgm:cxn modelId="{C281B561-96BC-4D1E-B396-867301BCC801}" type="presOf" srcId="{ED1DA282-0A63-46FA-A472-3DB0FFE4445A}" destId="{E274EF34-AD89-40FF-9CEE-9369CCD4F00F}" srcOrd="1" destOrd="0" presId="urn:microsoft.com/office/officeart/2005/8/layout/radial5"/>
    <dgm:cxn modelId="{8850A25F-9825-4761-9897-9AA3884980FC}" srcId="{5FC14A37-5AFC-4686-B9F3-CCA6F84538A9}" destId="{929B9584-8061-4E96-A18A-BDB33B195B53}" srcOrd="0" destOrd="0" parTransId="{0C1EFBB2-D656-464F-A6BF-D002F8D3D670}" sibTransId="{CBF278FE-9071-4E02-B0E6-2C815F54FBBF}"/>
    <dgm:cxn modelId="{3AC432D5-3941-4A3F-8B2C-0BEB07715254}" type="presOf" srcId="{5C8DE303-1A3D-4985-85CF-DE93F7A0B43E}" destId="{FDF9E5E4-C292-4D4F-BA24-22B9BEE354AE}" srcOrd="1" destOrd="0" presId="urn:microsoft.com/office/officeart/2005/8/layout/radial5"/>
    <dgm:cxn modelId="{16CBC9C0-10CF-4F8F-96E2-49AF41C81014}" type="presOf" srcId="{920A1FFF-3A7A-466A-87EC-6597033CABF8}" destId="{0FD2FE66-57A1-4A0F-9901-506A8F94EA32}" srcOrd="0" destOrd="0" presId="urn:microsoft.com/office/officeart/2005/8/layout/radial5"/>
    <dgm:cxn modelId="{C4751EDB-FBCD-4FAD-BB95-871531D91B8E}" type="presParOf" srcId="{D55425CF-60C3-48C0-A155-DA101AA7BE21}" destId="{9AEE7262-C152-4366-BD16-DD17D7233EB3}" srcOrd="0" destOrd="0" presId="urn:microsoft.com/office/officeart/2005/8/layout/radial5"/>
    <dgm:cxn modelId="{06AFA5C0-812A-49EA-8D26-08B1B44BAF06}" type="presParOf" srcId="{D55425CF-60C3-48C0-A155-DA101AA7BE21}" destId="{79E53CD3-A2A0-47FD-B01A-E5A9C94AFB77}" srcOrd="1" destOrd="0" presId="urn:microsoft.com/office/officeart/2005/8/layout/radial5"/>
    <dgm:cxn modelId="{1824454C-98BE-4E92-B070-24AF2D281AA6}" type="presParOf" srcId="{79E53CD3-A2A0-47FD-B01A-E5A9C94AFB77}" destId="{0B06EE9F-B9B4-48F3-B367-223DBC8795A3}" srcOrd="0" destOrd="0" presId="urn:microsoft.com/office/officeart/2005/8/layout/radial5"/>
    <dgm:cxn modelId="{43E60DB7-4F34-4A4F-A8EA-BF999C5D6DCB}" type="presParOf" srcId="{D55425CF-60C3-48C0-A155-DA101AA7BE21}" destId="{EDDF62BC-085E-4496-AAC5-12F04D830672}" srcOrd="2" destOrd="0" presId="urn:microsoft.com/office/officeart/2005/8/layout/radial5"/>
    <dgm:cxn modelId="{93691B9A-DCC5-47B1-9C44-D8D1889D095B}" type="presParOf" srcId="{D55425CF-60C3-48C0-A155-DA101AA7BE21}" destId="{A8E4FC82-939E-48F5-81AD-A83A74AB48A1}" srcOrd="3" destOrd="0" presId="urn:microsoft.com/office/officeart/2005/8/layout/radial5"/>
    <dgm:cxn modelId="{4419A553-EEB6-454D-BC33-8558A249E938}" type="presParOf" srcId="{A8E4FC82-939E-48F5-81AD-A83A74AB48A1}" destId="{A50B3D19-B443-4AFE-BC43-BAAA5C574767}" srcOrd="0" destOrd="0" presId="urn:microsoft.com/office/officeart/2005/8/layout/radial5"/>
    <dgm:cxn modelId="{4F82028E-75FE-4170-8708-9EB45E25C8EF}" type="presParOf" srcId="{D55425CF-60C3-48C0-A155-DA101AA7BE21}" destId="{64C545EB-56A9-4982-BD06-C335A9DDB12D}" srcOrd="4" destOrd="0" presId="urn:microsoft.com/office/officeart/2005/8/layout/radial5"/>
    <dgm:cxn modelId="{93E3C577-B9B5-4327-87D7-BCADF5075294}" type="presParOf" srcId="{D55425CF-60C3-48C0-A155-DA101AA7BE21}" destId="{4CB8974C-E57E-4EB2-9A58-8227F299F393}" srcOrd="5" destOrd="0" presId="urn:microsoft.com/office/officeart/2005/8/layout/radial5"/>
    <dgm:cxn modelId="{F9D7062F-07AC-4983-9040-B00629A01C55}" type="presParOf" srcId="{4CB8974C-E57E-4EB2-9A58-8227F299F393}" destId="{FDF9E5E4-C292-4D4F-BA24-22B9BEE354AE}" srcOrd="0" destOrd="0" presId="urn:microsoft.com/office/officeart/2005/8/layout/radial5"/>
    <dgm:cxn modelId="{C91DFB6D-2C64-49EA-86A4-24894454AF71}" type="presParOf" srcId="{D55425CF-60C3-48C0-A155-DA101AA7BE21}" destId="{0FD2FE66-57A1-4A0F-9901-506A8F94EA32}" srcOrd="6" destOrd="0" presId="urn:microsoft.com/office/officeart/2005/8/layout/radial5"/>
    <dgm:cxn modelId="{465B98FE-1199-4516-9318-15AC1D9CD090}" type="presParOf" srcId="{D55425CF-60C3-48C0-A155-DA101AA7BE21}" destId="{63CF2315-E71A-4769-AFC4-C8CA3EF4CFB9}" srcOrd="7" destOrd="0" presId="urn:microsoft.com/office/officeart/2005/8/layout/radial5"/>
    <dgm:cxn modelId="{42224388-8A37-4DE8-9BB3-2ECAE9B11F5A}" type="presParOf" srcId="{63CF2315-E71A-4769-AFC4-C8CA3EF4CFB9}" destId="{402CF421-727E-4127-81BB-94118F02C958}" srcOrd="0" destOrd="0" presId="urn:microsoft.com/office/officeart/2005/8/layout/radial5"/>
    <dgm:cxn modelId="{3E1D9137-5978-4693-8626-7D3E07296708}" type="presParOf" srcId="{D55425CF-60C3-48C0-A155-DA101AA7BE21}" destId="{75D3DF8A-5B0C-43A2-A1D3-AA5A45F8B20E}" srcOrd="8" destOrd="0" presId="urn:microsoft.com/office/officeart/2005/8/layout/radial5"/>
    <dgm:cxn modelId="{07F54B2C-95A9-486E-A145-E1F9047692F7}" type="presParOf" srcId="{D55425CF-60C3-48C0-A155-DA101AA7BE21}" destId="{ED09D8F3-C011-4308-B1D0-D644AE194C2C}" srcOrd="9" destOrd="0" presId="urn:microsoft.com/office/officeart/2005/8/layout/radial5"/>
    <dgm:cxn modelId="{3DFA2C08-45EC-4EBC-ACAF-1795A3DE6DFE}" type="presParOf" srcId="{ED09D8F3-C011-4308-B1D0-D644AE194C2C}" destId="{C81A39BB-A2C0-40BB-AB87-CFCF36C31B0C}" srcOrd="0" destOrd="0" presId="urn:microsoft.com/office/officeart/2005/8/layout/radial5"/>
    <dgm:cxn modelId="{00666C11-6E94-4DA1-9A5A-B7D33422DD08}" type="presParOf" srcId="{D55425CF-60C3-48C0-A155-DA101AA7BE21}" destId="{D2D77B3B-AECF-472D-972E-0B27F38AFC53}" srcOrd="10" destOrd="0" presId="urn:microsoft.com/office/officeart/2005/8/layout/radial5"/>
    <dgm:cxn modelId="{6C0E705A-B658-4812-BA07-AF4EE184C428}" type="presParOf" srcId="{D55425CF-60C3-48C0-A155-DA101AA7BE21}" destId="{A2F52A1F-583F-4203-9974-23A3E999E379}" srcOrd="11" destOrd="0" presId="urn:microsoft.com/office/officeart/2005/8/layout/radial5"/>
    <dgm:cxn modelId="{AF369F24-A752-4B3A-9DCE-DF2BD043F59D}" type="presParOf" srcId="{A2F52A1F-583F-4203-9974-23A3E999E379}" destId="{E274EF34-AD89-40FF-9CEE-9369CCD4F00F}" srcOrd="0" destOrd="0" presId="urn:microsoft.com/office/officeart/2005/8/layout/radial5"/>
    <dgm:cxn modelId="{DDEBA242-DD96-4FED-858E-884B7D5446B1}" type="presParOf" srcId="{D55425CF-60C3-48C0-A155-DA101AA7BE21}" destId="{002CC49B-A6C2-4E9C-8FE6-99C8D87A41E0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7584180-25DB-4450-82E7-066CFC25250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7FE0784-DBA4-4AB5-B3D8-FAD1AF02ED74}">
      <dgm:prSet phldrT="[Текст]"/>
      <dgm:spPr/>
      <dgm:t>
        <a:bodyPr/>
        <a:lstStyle/>
        <a:p>
          <a:r>
            <a:rPr lang="ru-RU" dirty="0" smtClean="0"/>
            <a:t>1. Независимая оценка качества подготовки обучающихся </a:t>
          </a:r>
          <a:endParaRPr lang="ru-RU" dirty="0"/>
        </a:p>
      </dgm:t>
    </dgm:pt>
    <dgm:pt modelId="{7D446161-BE17-4F53-8E64-43F39311EC2D}" type="parTrans" cxnId="{2E4D1431-F2E7-4DF6-8175-54F1E25D1328}">
      <dgm:prSet/>
      <dgm:spPr/>
      <dgm:t>
        <a:bodyPr/>
        <a:lstStyle/>
        <a:p>
          <a:endParaRPr lang="ru-RU"/>
        </a:p>
      </dgm:t>
    </dgm:pt>
    <dgm:pt modelId="{0240DFA9-D48C-4EEF-861E-B800E2858D07}" type="sibTrans" cxnId="{2E4D1431-F2E7-4DF6-8175-54F1E25D1328}">
      <dgm:prSet/>
      <dgm:spPr/>
      <dgm:t>
        <a:bodyPr/>
        <a:lstStyle/>
        <a:p>
          <a:endParaRPr lang="ru-RU"/>
        </a:p>
      </dgm:t>
    </dgm:pt>
    <dgm:pt modelId="{5FFEE063-ECC3-448B-BBD9-D9CC4443CE14}">
      <dgm:prSet phldrT="[Текст]"/>
      <dgm:spPr/>
      <dgm:t>
        <a:bodyPr/>
        <a:lstStyle/>
        <a:p>
          <a:r>
            <a:rPr lang="ru-RU" dirty="0" smtClean="0"/>
            <a:t>2. Независимая оценка качества образовательной деятельности организаций, осуществляющих образовательную деятельность</a:t>
          </a:r>
          <a:endParaRPr lang="ru-RU" dirty="0"/>
        </a:p>
      </dgm:t>
    </dgm:pt>
    <dgm:pt modelId="{A16A58A7-9C28-4FE1-8E6D-4E3587E90DD7}" type="parTrans" cxnId="{5444C70A-D56C-4A1C-BF4C-4CBF4766AA92}">
      <dgm:prSet/>
      <dgm:spPr/>
      <dgm:t>
        <a:bodyPr/>
        <a:lstStyle/>
        <a:p>
          <a:endParaRPr lang="ru-RU"/>
        </a:p>
      </dgm:t>
    </dgm:pt>
    <dgm:pt modelId="{FF66FA3E-DE21-45C5-9EA2-A04F5126F8C8}" type="sibTrans" cxnId="{5444C70A-D56C-4A1C-BF4C-4CBF4766AA92}">
      <dgm:prSet/>
      <dgm:spPr/>
      <dgm:t>
        <a:bodyPr/>
        <a:lstStyle/>
        <a:p>
          <a:endParaRPr lang="ru-RU"/>
        </a:p>
      </dgm:t>
    </dgm:pt>
    <dgm:pt modelId="{127715CC-6528-412B-B256-5D36CB021B26}">
      <dgm:prSet/>
      <dgm:spPr/>
      <dgm:t>
        <a:bodyPr/>
        <a:lstStyle/>
        <a:p>
          <a:r>
            <a:rPr lang="ru-RU" dirty="0" smtClean="0"/>
            <a:t>проводится по инициативе участников отношений в сфере образования в целях подготовки информации об уровне освоения обучающимися образовательной программы или ее частей, предоставления участникам отношений в сфере образования информации о качестве подготовки обучающихся.</a:t>
          </a:r>
          <a:endParaRPr lang="ru-RU" dirty="0"/>
        </a:p>
      </dgm:t>
    </dgm:pt>
    <dgm:pt modelId="{9F664AE2-4E45-4B28-BDBE-32210C5F4E65}" type="parTrans" cxnId="{D4ECDEED-3FE7-4DE5-8BA7-AA2E9EF579ED}">
      <dgm:prSet/>
      <dgm:spPr/>
      <dgm:t>
        <a:bodyPr/>
        <a:lstStyle/>
        <a:p>
          <a:endParaRPr lang="ru-RU"/>
        </a:p>
      </dgm:t>
    </dgm:pt>
    <dgm:pt modelId="{4B1D36D9-59A8-4B4D-B0B1-32C59C54678F}" type="sibTrans" cxnId="{D4ECDEED-3FE7-4DE5-8BA7-AA2E9EF579ED}">
      <dgm:prSet/>
      <dgm:spPr/>
      <dgm:t>
        <a:bodyPr/>
        <a:lstStyle/>
        <a:p>
          <a:endParaRPr lang="ru-RU"/>
        </a:p>
      </dgm:t>
    </dgm:pt>
    <dgm:pt modelId="{B42CD6B7-84E0-4FED-A03C-0F87C0FF71F2}">
      <dgm:prSet/>
      <dgm:spPr/>
      <dgm:t>
        <a:bodyPr/>
        <a:lstStyle/>
        <a:p>
          <a:r>
            <a:rPr lang="ru-RU" dirty="0" smtClean="0"/>
            <a:t>осуществляется в целях предоставления участникам отношений в сфере образования информации об уровне организации работы по реализации образовательных программ на основе общедоступной информации.</a:t>
          </a:r>
          <a:endParaRPr lang="ru-RU" dirty="0"/>
        </a:p>
      </dgm:t>
    </dgm:pt>
    <dgm:pt modelId="{C3639B62-504A-45E5-AC65-A44BD7F3C026}" type="parTrans" cxnId="{0D8778DE-6806-47E2-AEAE-CB8C90D5E44B}">
      <dgm:prSet/>
      <dgm:spPr/>
      <dgm:t>
        <a:bodyPr/>
        <a:lstStyle/>
        <a:p>
          <a:endParaRPr lang="ru-RU"/>
        </a:p>
      </dgm:t>
    </dgm:pt>
    <dgm:pt modelId="{CFFACC34-B966-4A19-9CEF-CDA98CD86DBB}" type="sibTrans" cxnId="{0D8778DE-6806-47E2-AEAE-CB8C90D5E44B}">
      <dgm:prSet/>
      <dgm:spPr/>
      <dgm:t>
        <a:bodyPr/>
        <a:lstStyle/>
        <a:p>
          <a:endParaRPr lang="ru-RU"/>
        </a:p>
      </dgm:t>
    </dgm:pt>
    <dgm:pt modelId="{788B0230-D730-43FF-84EB-435D125A5CAB}" type="pres">
      <dgm:prSet presAssocID="{77584180-25DB-4450-82E7-066CFC25250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8ABA751-FA31-42AB-AE4F-3447864E7DCB}" type="pres">
      <dgm:prSet presAssocID="{27FE0784-DBA4-4AB5-B3D8-FAD1AF02ED74}" presName="parentText" presStyleLbl="node1" presStyleIdx="0" presStyleCnt="2" custScaleY="4582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AB084E-B641-4FCB-86FC-6FF845FB42D1}" type="pres">
      <dgm:prSet presAssocID="{27FE0784-DBA4-4AB5-B3D8-FAD1AF02ED74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47589E-2526-43F1-92BE-79A541B4895E}" type="pres">
      <dgm:prSet presAssocID="{5FFEE063-ECC3-448B-BBD9-D9CC4443CE14}" presName="parentText" presStyleLbl="node1" presStyleIdx="1" presStyleCnt="2" custLinFactNeighborX="-201" custLinFactNeighborY="-5447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35545B-7473-49C9-8B8F-F94F6B6539CB}" type="pres">
      <dgm:prSet presAssocID="{5FFEE063-ECC3-448B-BBD9-D9CC4443CE14}" presName="childText" presStyleLbl="revTx" presStyleIdx="1" presStyleCnt="2" custLinFactNeighborX="956" custLinFactNeighborY="-533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B3C7673-E0A0-4C51-B291-23C1FBA01690}" type="presOf" srcId="{B42CD6B7-84E0-4FED-A03C-0F87C0FF71F2}" destId="{F535545B-7473-49C9-8B8F-F94F6B6539CB}" srcOrd="0" destOrd="0" presId="urn:microsoft.com/office/officeart/2005/8/layout/vList2"/>
    <dgm:cxn modelId="{E4950DA5-4826-44C2-BEAC-FE0C32C3FCA1}" type="presOf" srcId="{127715CC-6528-412B-B256-5D36CB021B26}" destId="{35AB084E-B641-4FCB-86FC-6FF845FB42D1}" srcOrd="0" destOrd="0" presId="urn:microsoft.com/office/officeart/2005/8/layout/vList2"/>
    <dgm:cxn modelId="{0D8778DE-6806-47E2-AEAE-CB8C90D5E44B}" srcId="{5FFEE063-ECC3-448B-BBD9-D9CC4443CE14}" destId="{B42CD6B7-84E0-4FED-A03C-0F87C0FF71F2}" srcOrd="0" destOrd="0" parTransId="{C3639B62-504A-45E5-AC65-A44BD7F3C026}" sibTransId="{CFFACC34-B966-4A19-9CEF-CDA98CD86DBB}"/>
    <dgm:cxn modelId="{2E4D1431-F2E7-4DF6-8175-54F1E25D1328}" srcId="{77584180-25DB-4450-82E7-066CFC25250A}" destId="{27FE0784-DBA4-4AB5-B3D8-FAD1AF02ED74}" srcOrd="0" destOrd="0" parTransId="{7D446161-BE17-4F53-8E64-43F39311EC2D}" sibTransId="{0240DFA9-D48C-4EEF-861E-B800E2858D07}"/>
    <dgm:cxn modelId="{23318AC6-7B9B-43EE-B531-CD85B7F37C31}" type="presOf" srcId="{27FE0784-DBA4-4AB5-B3D8-FAD1AF02ED74}" destId="{E8ABA751-FA31-42AB-AE4F-3447864E7DCB}" srcOrd="0" destOrd="0" presId="urn:microsoft.com/office/officeart/2005/8/layout/vList2"/>
    <dgm:cxn modelId="{D4A88358-F76C-41AB-AC75-0E845C956676}" type="presOf" srcId="{5FFEE063-ECC3-448B-BBD9-D9CC4443CE14}" destId="{6947589E-2526-43F1-92BE-79A541B4895E}" srcOrd="0" destOrd="0" presId="urn:microsoft.com/office/officeart/2005/8/layout/vList2"/>
    <dgm:cxn modelId="{D4ECDEED-3FE7-4DE5-8BA7-AA2E9EF579ED}" srcId="{27FE0784-DBA4-4AB5-B3D8-FAD1AF02ED74}" destId="{127715CC-6528-412B-B256-5D36CB021B26}" srcOrd="0" destOrd="0" parTransId="{9F664AE2-4E45-4B28-BDBE-32210C5F4E65}" sibTransId="{4B1D36D9-59A8-4B4D-B0B1-32C59C54678F}"/>
    <dgm:cxn modelId="{5444C70A-D56C-4A1C-BF4C-4CBF4766AA92}" srcId="{77584180-25DB-4450-82E7-066CFC25250A}" destId="{5FFEE063-ECC3-448B-BBD9-D9CC4443CE14}" srcOrd="1" destOrd="0" parTransId="{A16A58A7-9C28-4FE1-8E6D-4E3587E90DD7}" sibTransId="{FF66FA3E-DE21-45C5-9EA2-A04F5126F8C8}"/>
    <dgm:cxn modelId="{B13E3ACD-332E-4978-8B14-39E384DFE2FB}" type="presOf" srcId="{77584180-25DB-4450-82E7-066CFC25250A}" destId="{788B0230-D730-43FF-84EB-435D125A5CAB}" srcOrd="0" destOrd="0" presId="urn:microsoft.com/office/officeart/2005/8/layout/vList2"/>
    <dgm:cxn modelId="{7B25C124-7155-4C6B-9CCD-B825272618AA}" type="presParOf" srcId="{788B0230-D730-43FF-84EB-435D125A5CAB}" destId="{E8ABA751-FA31-42AB-AE4F-3447864E7DCB}" srcOrd="0" destOrd="0" presId="urn:microsoft.com/office/officeart/2005/8/layout/vList2"/>
    <dgm:cxn modelId="{4DF4150A-A9BB-4ADF-AFCD-63787E9F8FFB}" type="presParOf" srcId="{788B0230-D730-43FF-84EB-435D125A5CAB}" destId="{35AB084E-B641-4FCB-86FC-6FF845FB42D1}" srcOrd="1" destOrd="0" presId="urn:microsoft.com/office/officeart/2005/8/layout/vList2"/>
    <dgm:cxn modelId="{A21C5830-33F4-4927-8E6C-5F05043FBB24}" type="presParOf" srcId="{788B0230-D730-43FF-84EB-435D125A5CAB}" destId="{6947589E-2526-43F1-92BE-79A541B4895E}" srcOrd="2" destOrd="0" presId="urn:microsoft.com/office/officeart/2005/8/layout/vList2"/>
    <dgm:cxn modelId="{73149156-72E4-4423-B8B9-C5BAF8623502}" type="presParOf" srcId="{788B0230-D730-43FF-84EB-435D125A5CAB}" destId="{F535545B-7473-49C9-8B8F-F94F6B6539CB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86ECCE3-3AF4-45C8-9CC7-9834D832B4D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E324BA0-4513-4046-9CFA-1E0ACE0562EA}">
      <dgm:prSet phldrT="[Текст]"/>
      <dgm:spPr/>
      <dgm:t>
        <a:bodyPr/>
        <a:lstStyle/>
        <a:p>
          <a:r>
            <a:rPr lang="ru-RU" dirty="0" smtClean="0"/>
            <a:t>Обеспечение достижения российскими школьниками новых образовательных результатов включает в себя:</a:t>
          </a:r>
          <a:endParaRPr lang="ru-RU" dirty="0"/>
        </a:p>
      </dgm:t>
    </dgm:pt>
    <dgm:pt modelId="{569D81D1-4A0D-4817-B2A1-8BA5243BD0C0}" type="parTrans" cxnId="{5930BCEB-92CB-47D5-B252-4C77178FF05C}">
      <dgm:prSet/>
      <dgm:spPr/>
      <dgm:t>
        <a:bodyPr/>
        <a:lstStyle/>
        <a:p>
          <a:endParaRPr lang="ru-RU"/>
        </a:p>
      </dgm:t>
    </dgm:pt>
    <dgm:pt modelId="{258FBBF4-DB94-4F46-801E-DD7568A5551C}" type="sibTrans" cxnId="{5930BCEB-92CB-47D5-B252-4C77178FF05C}">
      <dgm:prSet/>
      <dgm:spPr/>
      <dgm:t>
        <a:bodyPr/>
        <a:lstStyle/>
        <a:p>
          <a:endParaRPr lang="ru-RU"/>
        </a:p>
      </dgm:t>
    </dgm:pt>
    <dgm:pt modelId="{068FEBCF-1F33-4838-AA97-6A6A1E5FB13D}">
      <dgm:prSet phldrT="[Текст]"/>
      <dgm:spPr/>
      <dgm:t>
        <a:bodyPr/>
        <a:lstStyle/>
        <a:p>
          <a:r>
            <a:rPr lang="ru-RU" dirty="0" smtClean="0"/>
            <a:t>внедрение федеральных государственных образовательных </a:t>
          </a:r>
          <a:r>
            <a:rPr lang="ru-RU" dirty="0" smtClean="0">
              <a:hlinkClick xmlns:r="http://schemas.openxmlformats.org/officeDocument/2006/relationships" r:id="rId1"/>
            </a:rPr>
            <a:t>стандартов</a:t>
          </a:r>
          <a:r>
            <a:rPr lang="ru-RU" dirty="0" smtClean="0"/>
            <a:t>;</a:t>
          </a:r>
          <a:endParaRPr lang="ru-RU" dirty="0"/>
        </a:p>
      </dgm:t>
    </dgm:pt>
    <dgm:pt modelId="{C6A01867-212D-4680-98C0-7145B2130FA0}" type="parTrans" cxnId="{1E56FCB3-59B4-426A-A634-7F24865BE78D}">
      <dgm:prSet/>
      <dgm:spPr/>
      <dgm:t>
        <a:bodyPr/>
        <a:lstStyle/>
        <a:p>
          <a:endParaRPr lang="ru-RU"/>
        </a:p>
      </dgm:t>
    </dgm:pt>
    <dgm:pt modelId="{94D37CB0-BBF2-4316-9413-692904ED8816}" type="sibTrans" cxnId="{1E56FCB3-59B4-426A-A634-7F24865BE78D}">
      <dgm:prSet/>
      <dgm:spPr/>
      <dgm:t>
        <a:bodyPr/>
        <a:lstStyle/>
        <a:p>
          <a:endParaRPr lang="ru-RU"/>
        </a:p>
      </dgm:t>
    </dgm:pt>
    <dgm:pt modelId="{F0CC13FF-39A8-4C86-A0C2-9ECE1E1839ED}">
      <dgm:prSet phldrT="[Текст]"/>
      <dgm:spPr/>
      <dgm:t>
        <a:bodyPr/>
        <a:lstStyle/>
        <a:p>
          <a:r>
            <a:rPr lang="ru-RU" dirty="0" smtClean="0"/>
            <a:t>Обеспечение равного доступа к качественному образованию включает в себя:</a:t>
          </a:r>
          <a:endParaRPr lang="ru-RU" dirty="0"/>
        </a:p>
      </dgm:t>
    </dgm:pt>
    <dgm:pt modelId="{E9011A49-0464-4D72-AE29-B37EF58B0EB8}" type="parTrans" cxnId="{EF63052A-F302-483F-99D7-88956B5841E7}">
      <dgm:prSet/>
      <dgm:spPr/>
      <dgm:t>
        <a:bodyPr/>
        <a:lstStyle/>
        <a:p>
          <a:endParaRPr lang="ru-RU"/>
        </a:p>
      </dgm:t>
    </dgm:pt>
    <dgm:pt modelId="{5F70AC83-3D9A-4247-AC28-D9585D6078FE}" type="sibTrans" cxnId="{EF63052A-F302-483F-99D7-88956B5841E7}">
      <dgm:prSet/>
      <dgm:spPr/>
      <dgm:t>
        <a:bodyPr/>
        <a:lstStyle/>
        <a:p>
          <a:endParaRPr lang="ru-RU"/>
        </a:p>
      </dgm:t>
    </dgm:pt>
    <dgm:pt modelId="{65C5B8D8-3887-48DB-94B8-F3A46E69E0AD}">
      <dgm:prSet phldrT="[Текст]"/>
      <dgm:spPr/>
      <dgm:t>
        <a:bodyPr/>
        <a:lstStyle/>
        <a:p>
          <a:r>
            <a:rPr lang="ru-RU" dirty="0" smtClean="0"/>
            <a:t>развитие системы независимой оценки качества общего образования;</a:t>
          </a:r>
          <a:endParaRPr lang="ru-RU" dirty="0"/>
        </a:p>
      </dgm:t>
    </dgm:pt>
    <dgm:pt modelId="{6E0D3D46-6AED-4C73-9853-59C04851BC29}" type="parTrans" cxnId="{BDDA67B9-0FE5-4FFC-9528-37C39DC10A9A}">
      <dgm:prSet/>
      <dgm:spPr/>
      <dgm:t>
        <a:bodyPr/>
        <a:lstStyle/>
        <a:p>
          <a:endParaRPr lang="ru-RU"/>
        </a:p>
      </dgm:t>
    </dgm:pt>
    <dgm:pt modelId="{F6902E0C-2532-440D-A5A5-ADC18F5C8B52}" type="sibTrans" cxnId="{BDDA67B9-0FE5-4FFC-9528-37C39DC10A9A}">
      <dgm:prSet/>
      <dgm:spPr/>
      <dgm:t>
        <a:bodyPr/>
        <a:lstStyle/>
        <a:p>
          <a:endParaRPr lang="ru-RU"/>
        </a:p>
      </dgm:t>
    </dgm:pt>
    <dgm:pt modelId="{269D80C6-B9B6-49E6-AC15-180687337348}">
      <dgm:prSet/>
      <dgm:spPr/>
      <dgm:t>
        <a:bodyPr/>
        <a:lstStyle/>
        <a:p>
          <a:r>
            <a:rPr lang="ru-RU" smtClean="0"/>
            <a:t>корректировку основных образовательных программ начального общего, основного общего, среднего (полного) общего образования с учетом федеральных государственных образовательных стандартов, а также российских и международных исследований образовательных достижений школьников;</a:t>
          </a:r>
          <a:endParaRPr lang="ru-RU"/>
        </a:p>
      </dgm:t>
    </dgm:pt>
    <dgm:pt modelId="{1E508FEC-28C0-4C9A-9DC4-A0A58703D651}" type="parTrans" cxnId="{FE5F2401-B61B-4D64-84E5-5BFC2947C151}">
      <dgm:prSet/>
      <dgm:spPr/>
      <dgm:t>
        <a:bodyPr/>
        <a:lstStyle/>
        <a:p>
          <a:endParaRPr lang="ru-RU"/>
        </a:p>
      </dgm:t>
    </dgm:pt>
    <dgm:pt modelId="{04BD6A60-DAB6-4955-808C-FDC8A8F5281A}" type="sibTrans" cxnId="{FE5F2401-B61B-4D64-84E5-5BFC2947C151}">
      <dgm:prSet/>
      <dgm:spPr/>
      <dgm:t>
        <a:bodyPr/>
        <a:lstStyle/>
        <a:p>
          <a:endParaRPr lang="ru-RU"/>
        </a:p>
      </dgm:t>
    </dgm:pt>
    <dgm:pt modelId="{31156272-5AF8-4AAA-94FA-6BB3358A8CF9}">
      <dgm:prSet/>
      <dgm:spPr/>
      <dgm:t>
        <a:bodyPr/>
        <a:lstStyle/>
        <a:p>
          <a:r>
            <a:rPr lang="ru-RU" smtClean="0"/>
            <a:t>разработку комплексной программы повышения профессионального уровня педагогических работников общеобразовательных организаций,;</a:t>
          </a:r>
          <a:endParaRPr lang="ru-RU"/>
        </a:p>
      </dgm:t>
    </dgm:pt>
    <dgm:pt modelId="{D5B15F67-173F-46E0-A959-291D4400F0DD}" type="parTrans" cxnId="{5A37627C-0B14-4181-8D24-CF05EA017353}">
      <dgm:prSet/>
      <dgm:spPr/>
      <dgm:t>
        <a:bodyPr/>
        <a:lstStyle/>
        <a:p>
          <a:endParaRPr lang="ru-RU"/>
        </a:p>
      </dgm:t>
    </dgm:pt>
    <dgm:pt modelId="{D774E2CD-4D3D-465F-94AE-4D7AEFD7E7C4}" type="sibTrans" cxnId="{5A37627C-0B14-4181-8D24-CF05EA017353}">
      <dgm:prSet/>
      <dgm:spPr/>
      <dgm:t>
        <a:bodyPr/>
        <a:lstStyle/>
        <a:p>
          <a:endParaRPr lang="ru-RU"/>
        </a:p>
      </dgm:t>
    </dgm:pt>
    <dgm:pt modelId="{63255415-D95A-4689-A5D3-1C9D11B274C9}">
      <dgm:prSet/>
      <dgm:spPr/>
      <dgm:t>
        <a:bodyPr/>
        <a:lstStyle/>
        <a:p>
          <a:r>
            <a:rPr lang="ru-RU" dirty="0" smtClean="0"/>
            <a:t>формирование кадровой политики с учетом внедрения профессионального </a:t>
          </a:r>
          <a:r>
            <a:rPr lang="ru-RU" dirty="0" smtClean="0">
              <a:hlinkClick xmlns:r="http://schemas.openxmlformats.org/officeDocument/2006/relationships" r:id="rId2"/>
            </a:rPr>
            <a:t>стандарта</a:t>
          </a:r>
          <a:r>
            <a:rPr lang="ru-RU" dirty="0" smtClean="0"/>
            <a:t> "Педагог".</a:t>
          </a:r>
          <a:endParaRPr lang="ru-RU" dirty="0"/>
        </a:p>
      </dgm:t>
    </dgm:pt>
    <dgm:pt modelId="{13C5C98B-4823-47E4-90E7-5059FE598E36}" type="parTrans" cxnId="{E2ADAB97-5005-4619-9382-C6F5EAA7F6B4}">
      <dgm:prSet/>
      <dgm:spPr/>
      <dgm:t>
        <a:bodyPr/>
        <a:lstStyle/>
        <a:p>
          <a:endParaRPr lang="ru-RU"/>
        </a:p>
      </dgm:t>
    </dgm:pt>
    <dgm:pt modelId="{6482ADBC-8F71-46BA-97C3-03554C423F4A}" type="sibTrans" cxnId="{E2ADAB97-5005-4619-9382-C6F5EAA7F6B4}">
      <dgm:prSet/>
      <dgm:spPr/>
      <dgm:t>
        <a:bodyPr/>
        <a:lstStyle/>
        <a:p>
          <a:endParaRPr lang="ru-RU"/>
        </a:p>
      </dgm:t>
    </dgm:pt>
    <dgm:pt modelId="{614C02F6-1443-40E1-BDDE-4C33A2506903}">
      <dgm:prSet/>
      <dgm:spPr/>
      <dgm:t>
        <a:bodyPr/>
        <a:lstStyle/>
        <a:p>
          <a:r>
            <a:rPr lang="ru-RU" smtClean="0"/>
            <a:t>реализацию мероприятий по поддержке общеобразовательных организаций и учителей, работающих в сложных социальных условиях;</a:t>
          </a:r>
          <a:endParaRPr lang="ru-RU"/>
        </a:p>
      </dgm:t>
    </dgm:pt>
    <dgm:pt modelId="{3F70E01C-28A3-4515-A907-7A54353D32FD}" type="parTrans" cxnId="{5D555493-DD7E-4CE3-859A-779DEE91BEA3}">
      <dgm:prSet/>
      <dgm:spPr/>
      <dgm:t>
        <a:bodyPr/>
        <a:lstStyle/>
        <a:p>
          <a:endParaRPr lang="ru-RU"/>
        </a:p>
      </dgm:t>
    </dgm:pt>
    <dgm:pt modelId="{16400CF4-8D07-4733-9D49-9E91F556DCA3}" type="sibTrans" cxnId="{5D555493-DD7E-4CE3-859A-779DEE91BEA3}">
      <dgm:prSet/>
      <dgm:spPr/>
      <dgm:t>
        <a:bodyPr/>
        <a:lstStyle/>
        <a:p>
          <a:endParaRPr lang="ru-RU"/>
        </a:p>
      </dgm:t>
    </dgm:pt>
    <dgm:pt modelId="{4A9D8C6B-4612-4CE1-93AC-4ECD189977B8}">
      <dgm:prSet/>
      <dgm:spPr/>
      <dgm:t>
        <a:bodyPr/>
        <a:lstStyle/>
        <a:p>
          <a:r>
            <a:rPr lang="ru-RU" dirty="0" smtClean="0"/>
            <a:t>разработку и реализацию региональных комплексов мер, направленных на совершенствование профессиональной ориентации обучающихся в общеобразовательных организациях.</a:t>
          </a:r>
          <a:endParaRPr lang="ru-RU" dirty="0"/>
        </a:p>
      </dgm:t>
    </dgm:pt>
    <dgm:pt modelId="{0401153D-0E0C-4817-9C07-ACE9A91B9187}" type="parTrans" cxnId="{C4E917AB-1364-4186-BBC9-9DF9828FDC0E}">
      <dgm:prSet/>
      <dgm:spPr/>
      <dgm:t>
        <a:bodyPr/>
        <a:lstStyle/>
        <a:p>
          <a:endParaRPr lang="ru-RU"/>
        </a:p>
      </dgm:t>
    </dgm:pt>
    <dgm:pt modelId="{4EF8763B-89D2-4EFC-B05E-A020481FA4F6}" type="sibTrans" cxnId="{C4E917AB-1364-4186-BBC9-9DF9828FDC0E}">
      <dgm:prSet/>
      <dgm:spPr/>
      <dgm:t>
        <a:bodyPr/>
        <a:lstStyle/>
        <a:p>
          <a:endParaRPr lang="ru-RU"/>
        </a:p>
      </dgm:t>
    </dgm:pt>
    <dgm:pt modelId="{F70F8EF3-7448-44DD-88F8-619CD9C82D6B}" type="pres">
      <dgm:prSet presAssocID="{286ECCE3-3AF4-45C8-9CC7-9834D832B4D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527353E-B86F-4641-A163-FAF02E9F3768}" type="pres">
      <dgm:prSet presAssocID="{2E324BA0-4513-4046-9CFA-1E0ACE0562EA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9D4A34-EA7E-4B14-8717-4E7C9AD04498}" type="pres">
      <dgm:prSet presAssocID="{2E324BA0-4513-4046-9CFA-1E0ACE0562EA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B25391-A1AA-4AD1-A168-DD746556C24B}" type="pres">
      <dgm:prSet presAssocID="{F0CC13FF-39A8-4C86-A0C2-9ECE1E1839ED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AF6BE3-F20F-4583-9B0D-FE128A132E50}" type="pres">
      <dgm:prSet presAssocID="{F0CC13FF-39A8-4C86-A0C2-9ECE1E1839ED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961A75B-E80D-4714-9DD1-DB9054C9891D}" type="presOf" srcId="{4A9D8C6B-4612-4CE1-93AC-4ECD189977B8}" destId="{A9AF6BE3-F20F-4583-9B0D-FE128A132E50}" srcOrd="0" destOrd="2" presId="urn:microsoft.com/office/officeart/2005/8/layout/vList2"/>
    <dgm:cxn modelId="{5D555493-DD7E-4CE3-859A-779DEE91BEA3}" srcId="{F0CC13FF-39A8-4C86-A0C2-9ECE1E1839ED}" destId="{614C02F6-1443-40E1-BDDE-4C33A2506903}" srcOrd="1" destOrd="0" parTransId="{3F70E01C-28A3-4515-A907-7A54353D32FD}" sibTransId="{16400CF4-8D07-4733-9D49-9E91F556DCA3}"/>
    <dgm:cxn modelId="{C4E917AB-1364-4186-BBC9-9DF9828FDC0E}" srcId="{F0CC13FF-39A8-4C86-A0C2-9ECE1E1839ED}" destId="{4A9D8C6B-4612-4CE1-93AC-4ECD189977B8}" srcOrd="2" destOrd="0" parTransId="{0401153D-0E0C-4817-9C07-ACE9A91B9187}" sibTransId="{4EF8763B-89D2-4EFC-B05E-A020481FA4F6}"/>
    <dgm:cxn modelId="{786E5CC7-6E04-48A7-B0F8-C45B39387176}" type="presOf" srcId="{269D80C6-B9B6-49E6-AC15-180687337348}" destId="{CF9D4A34-EA7E-4B14-8717-4E7C9AD04498}" srcOrd="0" destOrd="1" presId="urn:microsoft.com/office/officeart/2005/8/layout/vList2"/>
    <dgm:cxn modelId="{39D77B9A-8645-4153-86ED-0C30DDB0FEF0}" type="presOf" srcId="{63255415-D95A-4689-A5D3-1C9D11B274C9}" destId="{CF9D4A34-EA7E-4B14-8717-4E7C9AD04498}" srcOrd="0" destOrd="3" presId="urn:microsoft.com/office/officeart/2005/8/layout/vList2"/>
    <dgm:cxn modelId="{428DA68B-F1B6-41AA-AAE7-2455552849FD}" type="presOf" srcId="{286ECCE3-3AF4-45C8-9CC7-9834D832B4D2}" destId="{F70F8EF3-7448-44DD-88F8-619CD9C82D6B}" srcOrd="0" destOrd="0" presId="urn:microsoft.com/office/officeart/2005/8/layout/vList2"/>
    <dgm:cxn modelId="{EF63052A-F302-483F-99D7-88956B5841E7}" srcId="{286ECCE3-3AF4-45C8-9CC7-9834D832B4D2}" destId="{F0CC13FF-39A8-4C86-A0C2-9ECE1E1839ED}" srcOrd="1" destOrd="0" parTransId="{E9011A49-0464-4D72-AE29-B37EF58B0EB8}" sibTransId="{5F70AC83-3D9A-4247-AC28-D9585D6078FE}"/>
    <dgm:cxn modelId="{26B317AB-F608-405C-9742-209E9A34CD2D}" type="presOf" srcId="{F0CC13FF-39A8-4C86-A0C2-9ECE1E1839ED}" destId="{13B25391-A1AA-4AD1-A168-DD746556C24B}" srcOrd="0" destOrd="0" presId="urn:microsoft.com/office/officeart/2005/8/layout/vList2"/>
    <dgm:cxn modelId="{FB650329-64D0-4393-8C31-C0F5B62B6211}" type="presOf" srcId="{65C5B8D8-3887-48DB-94B8-F3A46E69E0AD}" destId="{A9AF6BE3-F20F-4583-9B0D-FE128A132E50}" srcOrd="0" destOrd="0" presId="urn:microsoft.com/office/officeart/2005/8/layout/vList2"/>
    <dgm:cxn modelId="{E2ADAB97-5005-4619-9382-C6F5EAA7F6B4}" srcId="{2E324BA0-4513-4046-9CFA-1E0ACE0562EA}" destId="{63255415-D95A-4689-A5D3-1C9D11B274C9}" srcOrd="3" destOrd="0" parTransId="{13C5C98B-4823-47E4-90E7-5059FE598E36}" sibTransId="{6482ADBC-8F71-46BA-97C3-03554C423F4A}"/>
    <dgm:cxn modelId="{5AD12C80-3055-4F25-BBAE-97C892D2DF49}" type="presOf" srcId="{068FEBCF-1F33-4838-AA97-6A6A1E5FB13D}" destId="{CF9D4A34-EA7E-4B14-8717-4E7C9AD04498}" srcOrd="0" destOrd="0" presId="urn:microsoft.com/office/officeart/2005/8/layout/vList2"/>
    <dgm:cxn modelId="{BDDA67B9-0FE5-4FFC-9528-37C39DC10A9A}" srcId="{F0CC13FF-39A8-4C86-A0C2-9ECE1E1839ED}" destId="{65C5B8D8-3887-48DB-94B8-F3A46E69E0AD}" srcOrd="0" destOrd="0" parTransId="{6E0D3D46-6AED-4C73-9853-59C04851BC29}" sibTransId="{F6902E0C-2532-440D-A5A5-ADC18F5C8B52}"/>
    <dgm:cxn modelId="{5930BCEB-92CB-47D5-B252-4C77178FF05C}" srcId="{286ECCE3-3AF4-45C8-9CC7-9834D832B4D2}" destId="{2E324BA0-4513-4046-9CFA-1E0ACE0562EA}" srcOrd="0" destOrd="0" parTransId="{569D81D1-4A0D-4817-B2A1-8BA5243BD0C0}" sibTransId="{258FBBF4-DB94-4F46-801E-DD7568A5551C}"/>
    <dgm:cxn modelId="{23477787-AA66-4600-B416-B5ADA42DEC98}" type="presOf" srcId="{2E324BA0-4513-4046-9CFA-1E0ACE0562EA}" destId="{8527353E-B86F-4641-A163-FAF02E9F3768}" srcOrd="0" destOrd="0" presId="urn:microsoft.com/office/officeart/2005/8/layout/vList2"/>
    <dgm:cxn modelId="{5A37627C-0B14-4181-8D24-CF05EA017353}" srcId="{2E324BA0-4513-4046-9CFA-1E0ACE0562EA}" destId="{31156272-5AF8-4AAA-94FA-6BB3358A8CF9}" srcOrd="2" destOrd="0" parTransId="{D5B15F67-173F-46E0-A959-291D4400F0DD}" sibTransId="{D774E2CD-4D3D-465F-94AE-4D7AEFD7E7C4}"/>
    <dgm:cxn modelId="{1E56FCB3-59B4-426A-A634-7F24865BE78D}" srcId="{2E324BA0-4513-4046-9CFA-1E0ACE0562EA}" destId="{068FEBCF-1F33-4838-AA97-6A6A1E5FB13D}" srcOrd="0" destOrd="0" parTransId="{C6A01867-212D-4680-98C0-7145B2130FA0}" sibTransId="{94D37CB0-BBF2-4316-9413-692904ED8816}"/>
    <dgm:cxn modelId="{587357C7-E035-4D08-AB4E-FE6900EA34B0}" type="presOf" srcId="{31156272-5AF8-4AAA-94FA-6BB3358A8CF9}" destId="{CF9D4A34-EA7E-4B14-8717-4E7C9AD04498}" srcOrd="0" destOrd="2" presId="urn:microsoft.com/office/officeart/2005/8/layout/vList2"/>
    <dgm:cxn modelId="{FE5F2401-B61B-4D64-84E5-5BFC2947C151}" srcId="{2E324BA0-4513-4046-9CFA-1E0ACE0562EA}" destId="{269D80C6-B9B6-49E6-AC15-180687337348}" srcOrd="1" destOrd="0" parTransId="{1E508FEC-28C0-4C9A-9DC4-A0A58703D651}" sibTransId="{04BD6A60-DAB6-4955-808C-FDC8A8F5281A}"/>
    <dgm:cxn modelId="{E12E8F08-2CA4-41B9-8EBB-E313D9E172FF}" type="presOf" srcId="{614C02F6-1443-40E1-BDDE-4C33A2506903}" destId="{A9AF6BE3-F20F-4583-9B0D-FE128A132E50}" srcOrd="0" destOrd="1" presId="urn:microsoft.com/office/officeart/2005/8/layout/vList2"/>
    <dgm:cxn modelId="{7827B28F-F09C-4A82-A785-26F9EAC2065D}" type="presParOf" srcId="{F70F8EF3-7448-44DD-88F8-619CD9C82D6B}" destId="{8527353E-B86F-4641-A163-FAF02E9F3768}" srcOrd="0" destOrd="0" presId="urn:microsoft.com/office/officeart/2005/8/layout/vList2"/>
    <dgm:cxn modelId="{AB934BE1-AAFD-42C4-B842-5AFA8F9F3C24}" type="presParOf" srcId="{F70F8EF3-7448-44DD-88F8-619CD9C82D6B}" destId="{CF9D4A34-EA7E-4B14-8717-4E7C9AD04498}" srcOrd="1" destOrd="0" presId="urn:microsoft.com/office/officeart/2005/8/layout/vList2"/>
    <dgm:cxn modelId="{541DA143-3DFB-4199-B474-1B2EF0746397}" type="presParOf" srcId="{F70F8EF3-7448-44DD-88F8-619CD9C82D6B}" destId="{13B25391-A1AA-4AD1-A168-DD746556C24B}" srcOrd="2" destOrd="0" presId="urn:microsoft.com/office/officeart/2005/8/layout/vList2"/>
    <dgm:cxn modelId="{5AA50E8F-2CDE-4C54-A794-DF7CE2865C0B}" type="presParOf" srcId="{F70F8EF3-7448-44DD-88F8-619CD9C82D6B}" destId="{A9AF6BE3-F20F-4583-9B0D-FE128A132E50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5E86553-C11D-4E2E-B567-29EE169EA6C4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A8EB5D8-7A23-4382-A320-1033319399FE}">
      <dgm:prSet phldrT="[Текст]" custT="1"/>
      <dgm:spPr/>
      <dgm:t>
        <a:bodyPr/>
        <a:lstStyle/>
        <a:p>
          <a:pPr algn="l">
            <a:spcAft>
              <a:spcPts val="1200"/>
            </a:spcAft>
          </a:pPr>
          <a:r>
            <a:rPr lang="ru-RU" sz="800" dirty="0" smtClean="0"/>
            <a:t>- Экспертный анализ уровня профессиональных компетенций учителей истории и обществознания в субъектах Российской Федерации с учетом внедрения концепции нового учебно-методического комплекса по отечественной истории;</a:t>
          </a:r>
        </a:p>
        <a:p>
          <a:pPr algn="l">
            <a:spcAft>
              <a:spcPts val="1200"/>
            </a:spcAft>
          </a:pPr>
          <a:r>
            <a:rPr lang="ru-RU" sz="800" dirty="0" smtClean="0"/>
            <a:t>- Исследование необходимости формирования новых элементов в модели проведения контрольно-надзорных мероприятий в системах дошкольного и дополнительного образования в 2014 году</a:t>
          </a:r>
        </a:p>
        <a:p>
          <a:pPr algn="l">
            <a:spcAft>
              <a:spcPts val="1200"/>
            </a:spcAft>
          </a:pPr>
          <a:r>
            <a:rPr lang="ru-RU" sz="800" dirty="0" smtClean="0"/>
            <a:t>- Проведение международных сравнительных исследований качества общего образования (</a:t>
          </a:r>
          <a:r>
            <a:rPr lang="en-US" sz="800" dirty="0" smtClean="0"/>
            <a:t>PIRLS</a:t>
          </a:r>
          <a:r>
            <a:rPr lang="ru-RU" sz="800" dirty="0" smtClean="0"/>
            <a:t>, </a:t>
          </a:r>
          <a:r>
            <a:rPr lang="en-US" sz="800" dirty="0" smtClean="0"/>
            <a:t>TIMSS</a:t>
          </a:r>
          <a:r>
            <a:rPr lang="ru-RU" sz="800" dirty="0" smtClean="0"/>
            <a:t>, </a:t>
          </a:r>
          <a:r>
            <a:rPr lang="en-US" sz="800" dirty="0" smtClean="0"/>
            <a:t>PISA</a:t>
          </a:r>
          <a:r>
            <a:rPr lang="ru-RU" sz="800" dirty="0" smtClean="0"/>
            <a:t>) в Российской Федерации в 2014-2015 годах;</a:t>
          </a:r>
        </a:p>
        <a:p>
          <a:pPr algn="l">
            <a:spcAft>
              <a:spcPts val="1200"/>
            </a:spcAft>
          </a:pPr>
          <a:r>
            <a:rPr lang="ru-RU" sz="800" dirty="0" smtClean="0"/>
            <a:t>- Проведение международного сравнительного исследования оценки качества граждановедческого образования (ICCS) в 2014-2015 годах в Российской Федерации;</a:t>
          </a:r>
        </a:p>
        <a:p>
          <a:pPr algn="l">
            <a:spcAft>
              <a:spcPts val="1200"/>
            </a:spcAft>
          </a:pPr>
          <a:r>
            <a:rPr lang="ru-RU" sz="800" dirty="0" smtClean="0"/>
            <a:t>- Развитие процедур оценки качества образования в начальной и основной школе, включая мониторинговые исследования (представляющее собой национальные исследования качества образования (НИКО) обучающихся общеобразовательных организаций по ряду предметов);</a:t>
          </a:r>
        </a:p>
        <a:p>
          <a:pPr algn="l">
            <a:spcAft>
              <a:spcPts val="1200"/>
            </a:spcAft>
          </a:pPr>
          <a:r>
            <a:rPr lang="ru-RU" sz="800" dirty="0" smtClean="0"/>
            <a:t>- Формирование механизмов проведения общественного мониторинга деятельности образовательных организаций</a:t>
          </a:r>
        </a:p>
        <a:p>
          <a:pPr algn="l">
            <a:spcAft>
              <a:spcPts val="1200"/>
            </a:spcAft>
          </a:pPr>
          <a:r>
            <a:rPr lang="ru-RU" sz="800" dirty="0" smtClean="0"/>
            <a:t>- Совершенствование механизмов использования результатов контрольно-надзорной деятельности для развития региональных образовательных систем;</a:t>
          </a:r>
        </a:p>
        <a:p>
          <a:pPr algn="l">
            <a:spcAft>
              <a:spcPts val="1200"/>
            </a:spcAft>
          </a:pPr>
          <a:r>
            <a:rPr lang="ru-RU" sz="800" dirty="0" smtClean="0"/>
            <a:t>- Апробация внедрения критериев показателей эффективности деятельности органов исполнительной власти субъектов Российской Федерации при осуществлении переданных полномочий Российской Федерации в сфере образования.</a:t>
          </a:r>
          <a:endParaRPr lang="ru-RU" sz="800" dirty="0"/>
        </a:p>
      </dgm:t>
    </dgm:pt>
    <dgm:pt modelId="{08E3D47E-3627-4B93-82B0-815439FAAD19}" type="parTrans" cxnId="{113E3BCE-76CF-456E-A7CC-E5DA4F42AB83}">
      <dgm:prSet/>
      <dgm:spPr/>
      <dgm:t>
        <a:bodyPr/>
        <a:lstStyle/>
        <a:p>
          <a:endParaRPr lang="ru-RU"/>
        </a:p>
      </dgm:t>
    </dgm:pt>
    <dgm:pt modelId="{60943153-8666-44B8-9E91-8B6046D4E65C}" type="sibTrans" cxnId="{113E3BCE-76CF-456E-A7CC-E5DA4F42AB83}">
      <dgm:prSet/>
      <dgm:spPr/>
      <dgm:t>
        <a:bodyPr/>
        <a:lstStyle/>
        <a:p>
          <a:endParaRPr lang="ru-RU"/>
        </a:p>
      </dgm:t>
    </dgm:pt>
    <dgm:pt modelId="{1212AAE2-656A-48CE-BF97-051C4D016E72}">
      <dgm:prSet phldrT="[Текст]"/>
      <dgm:spPr/>
      <dgm:t>
        <a:bodyPr/>
        <a:lstStyle/>
        <a:p>
          <a:r>
            <a:rPr lang="ru-RU" dirty="0" smtClean="0"/>
            <a:t>Результаты данных проектов направлены на обеспечение условий для развития и внедрения независимой системы оценки качества образования на всех уровнях системы образования и решение задачи по развитию системы оценки качества образования и востребованности образовательных услуг.</a:t>
          </a:r>
          <a:endParaRPr lang="ru-RU" dirty="0"/>
        </a:p>
      </dgm:t>
    </dgm:pt>
    <dgm:pt modelId="{E3753C38-8BE6-436B-B4A1-88061FE9A359}" type="parTrans" cxnId="{88CA9990-761A-41E7-849A-50D2EDE699FD}">
      <dgm:prSet/>
      <dgm:spPr/>
      <dgm:t>
        <a:bodyPr/>
        <a:lstStyle/>
        <a:p>
          <a:endParaRPr lang="ru-RU"/>
        </a:p>
      </dgm:t>
    </dgm:pt>
    <dgm:pt modelId="{190EBAE4-C52A-469C-85EA-3053E4AB8C7F}" type="sibTrans" cxnId="{88CA9990-761A-41E7-849A-50D2EDE699FD}">
      <dgm:prSet/>
      <dgm:spPr/>
      <dgm:t>
        <a:bodyPr/>
        <a:lstStyle/>
        <a:p>
          <a:endParaRPr lang="ru-RU"/>
        </a:p>
      </dgm:t>
    </dgm:pt>
    <dgm:pt modelId="{1DD22D87-39D3-4578-89E8-DD7482BB34DC}">
      <dgm:prSet phldrT="[Текст]" custT="1"/>
      <dgm:spPr/>
      <dgm:t>
        <a:bodyPr/>
        <a:lstStyle/>
        <a:p>
          <a:r>
            <a:rPr lang="ru-RU" sz="1400" dirty="0" smtClean="0"/>
            <a:t>В рамках Федеральной целевой программы развития образования на 2011-2015 годы в рамках государственной программы Российской Федерации «Развитие образования» на 2013 - 2020 годы Управление надзора и контроля за деятельностью органов исполнительной власти субъектов Российской Федерации от лица Федеральной службы по надзору в сфере образования и науки в 2014 году выступило заказчиком по следующим проектам:</a:t>
          </a:r>
          <a:endParaRPr lang="ru-RU" sz="1400" dirty="0"/>
        </a:p>
      </dgm:t>
    </dgm:pt>
    <dgm:pt modelId="{9F72A560-345E-40D2-B446-C6A025F1201A}" type="sibTrans" cxnId="{4080F4CC-3CDB-4197-A61F-2154B6DDC13C}">
      <dgm:prSet/>
      <dgm:spPr/>
      <dgm:t>
        <a:bodyPr/>
        <a:lstStyle/>
        <a:p>
          <a:endParaRPr lang="ru-RU"/>
        </a:p>
      </dgm:t>
    </dgm:pt>
    <dgm:pt modelId="{1F9B9BD0-A39D-4440-8C5D-529AA905994E}" type="parTrans" cxnId="{4080F4CC-3CDB-4197-A61F-2154B6DDC13C}">
      <dgm:prSet/>
      <dgm:spPr/>
      <dgm:t>
        <a:bodyPr/>
        <a:lstStyle/>
        <a:p>
          <a:endParaRPr lang="ru-RU"/>
        </a:p>
      </dgm:t>
    </dgm:pt>
    <dgm:pt modelId="{3B6FEF12-B5F5-4B39-B4C2-15AFAE6C0D5D}" type="pres">
      <dgm:prSet presAssocID="{05E86553-C11D-4E2E-B567-29EE169EA6C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8AC8C36-FA15-4845-961C-48259B5E434C}" type="pres">
      <dgm:prSet presAssocID="{1212AAE2-656A-48CE-BF97-051C4D016E72}" presName="boxAndChildren" presStyleCnt="0"/>
      <dgm:spPr/>
    </dgm:pt>
    <dgm:pt modelId="{496DF01E-53AC-4926-826E-F86C5DC8D32E}" type="pres">
      <dgm:prSet presAssocID="{1212AAE2-656A-48CE-BF97-051C4D016E72}" presName="parentTextBox" presStyleLbl="node1" presStyleIdx="0" presStyleCnt="2" custScaleY="25319"/>
      <dgm:spPr/>
      <dgm:t>
        <a:bodyPr/>
        <a:lstStyle/>
        <a:p>
          <a:endParaRPr lang="ru-RU"/>
        </a:p>
      </dgm:t>
    </dgm:pt>
    <dgm:pt modelId="{F4F0F821-DDDA-4669-A5BF-4E8F76755458}" type="pres">
      <dgm:prSet presAssocID="{9F72A560-345E-40D2-B446-C6A025F1201A}" presName="sp" presStyleCnt="0"/>
      <dgm:spPr/>
    </dgm:pt>
    <dgm:pt modelId="{5E907B9C-6D8B-4314-A729-76D16C80649B}" type="pres">
      <dgm:prSet presAssocID="{1DD22D87-39D3-4578-89E8-DD7482BB34DC}" presName="arrowAndChildren" presStyleCnt="0"/>
      <dgm:spPr/>
    </dgm:pt>
    <dgm:pt modelId="{DBE9E085-F8D3-497C-B8F8-78CB0B558510}" type="pres">
      <dgm:prSet presAssocID="{1DD22D87-39D3-4578-89E8-DD7482BB34DC}" presName="parentTextArrow" presStyleLbl="node1" presStyleIdx="0" presStyleCnt="2"/>
      <dgm:spPr/>
      <dgm:t>
        <a:bodyPr/>
        <a:lstStyle/>
        <a:p>
          <a:endParaRPr lang="ru-RU"/>
        </a:p>
      </dgm:t>
    </dgm:pt>
    <dgm:pt modelId="{65EBB5E0-AB73-4EBF-A15C-F183F80AA337}" type="pres">
      <dgm:prSet presAssocID="{1DD22D87-39D3-4578-89E8-DD7482BB34DC}" presName="arrow" presStyleLbl="node1" presStyleIdx="1" presStyleCnt="2" custAng="0"/>
      <dgm:spPr/>
      <dgm:t>
        <a:bodyPr/>
        <a:lstStyle/>
        <a:p>
          <a:endParaRPr lang="ru-RU"/>
        </a:p>
      </dgm:t>
    </dgm:pt>
    <dgm:pt modelId="{19758BC1-F53C-44A3-B13B-2049B832EFE1}" type="pres">
      <dgm:prSet presAssocID="{1DD22D87-39D3-4578-89E8-DD7482BB34DC}" presName="descendantArrow" presStyleCnt="0"/>
      <dgm:spPr/>
    </dgm:pt>
    <dgm:pt modelId="{5555B426-86A5-4C4A-87A9-4F3EF9C779FC}" type="pres">
      <dgm:prSet presAssocID="{0A8EB5D8-7A23-4382-A320-1033319399FE}" presName="childTextArrow" presStyleLbl="fgAccFollowNode1" presStyleIdx="0" presStyleCnt="1" custScaleY="214318" custLinFactNeighborX="388" custLinFactNeighborY="446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80B9E4E-F20D-47AF-8B49-3B7D18F07AB6}" type="presOf" srcId="{0A8EB5D8-7A23-4382-A320-1033319399FE}" destId="{5555B426-86A5-4C4A-87A9-4F3EF9C779FC}" srcOrd="0" destOrd="0" presId="urn:microsoft.com/office/officeart/2005/8/layout/process4"/>
    <dgm:cxn modelId="{0959F0F8-48B5-46F6-A221-C5712AE0FC70}" type="presOf" srcId="{05E86553-C11D-4E2E-B567-29EE169EA6C4}" destId="{3B6FEF12-B5F5-4B39-B4C2-15AFAE6C0D5D}" srcOrd="0" destOrd="0" presId="urn:microsoft.com/office/officeart/2005/8/layout/process4"/>
    <dgm:cxn modelId="{0F812249-D1B4-47E7-8C20-855FC17AB3DF}" type="presOf" srcId="{1212AAE2-656A-48CE-BF97-051C4D016E72}" destId="{496DF01E-53AC-4926-826E-F86C5DC8D32E}" srcOrd="0" destOrd="0" presId="urn:microsoft.com/office/officeart/2005/8/layout/process4"/>
    <dgm:cxn modelId="{4080F4CC-3CDB-4197-A61F-2154B6DDC13C}" srcId="{05E86553-C11D-4E2E-B567-29EE169EA6C4}" destId="{1DD22D87-39D3-4578-89E8-DD7482BB34DC}" srcOrd="0" destOrd="0" parTransId="{1F9B9BD0-A39D-4440-8C5D-529AA905994E}" sibTransId="{9F72A560-345E-40D2-B446-C6A025F1201A}"/>
    <dgm:cxn modelId="{113E3BCE-76CF-456E-A7CC-E5DA4F42AB83}" srcId="{1DD22D87-39D3-4578-89E8-DD7482BB34DC}" destId="{0A8EB5D8-7A23-4382-A320-1033319399FE}" srcOrd="0" destOrd="0" parTransId="{08E3D47E-3627-4B93-82B0-815439FAAD19}" sibTransId="{60943153-8666-44B8-9E91-8B6046D4E65C}"/>
    <dgm:cxn modelId="{9FE4D1F8-6393-4AFA-A782-DC09D9D9D665}" type="presOf" srcId="{1DD22D87-39D3-4578-89E8-DD7482BB34DC}" destId="{DBE9E085-F8D3-497C-B8F8-78CB0B558510}" srcOrd="0" destOrd="0" presId="urn:microsoft.com/office/officeart/2005/8/layout/process4"/>
    <dgm:cxn modelId="{88CA9990-761A-41E7-849A-50D2EDE699FD}" srcId="{05E86553-C11D-4E2E-B567-29EE169EA6C4}" destId="{1212AAE2-656A-48CE-BF97-051C4D016E72}" srcOrd="1" destOrd="0" parTransId="{E3753C38-8BE6-436B-B4A1-88061FE9A359}" sibTransId="{190EBAE4-C52A-469C-85EA-3053E4AB8C7F}"/>
    <dgm:cxn modelId="{2A95C708-1CCE-432C-A129-7C2827A62224}" type="presOf" srcId="{1DD22D87-39D3-4578-89E8-DD7482BB34DC}" destId="{65EBB5E0-AB73-4EBF-A15C-F183F80AA337}" srcOrd="1" destOrd="0" presId="urn:microsoft.com/office/officeart/2005/8/layout/process4"/>
    <dgm:cxn modelId="{83D0B990-0497-421D-A8C0-7E4A59B897E3}" type="presParOf" srcId="{3B6FEF12-B5F5-4B39-B4C2-15AFAE6C0D5D}" destId="{28AC8C36-FA15-4845-961C-48259B5E434C}" srcOrd="0" destOrd="0" presId="urn:microsoft.com/office/officeart/2005/8/layout/process4"/>
    <dgm:cxn modelId="{924C7273-9E4D-4F0D-9F0F-0F5ECAE57E45}" type="presParOf" srcId="{28AC8C36-FA15-4845-961C-48259B5E434C}" destId="{496DF01E-53AC-4926-826E-F86C5DC8D32E}" srcOrd="0" destOrd="0" presId="urn:microsoft.com/office/officeart/2005/8/layout/process4"/>
    <dgm:cxn modelId="{055AADAF-9E72-4EEF-9EA0-0597FDF3BFCB}" type="presParOf" srcId="{3B6FEF12-B5F5-4B39-B4C2-15AFAE6C0D5D}" destId="{F4F0F821-DDDA-4669-A5BF-4E8F76755458}" srcOrd="1" destOrd="0" presId="urn:microsoft.com/office/officeart/2005/8/layout/process4"/>
    <dgm:cxn modelId="{AFC94615-2BBC-45A9-9D94-0FF8250A6881}" type="presParOf" srcId="{3B6FEF12-B5F5-4B39-B4C2-15AFAE6C0D5D}" destId="{5E907B9C-6D8B-4314-A729-76D16C80649B}" srcOrd="2" destOrd="0" presId="urn:microsoft.com/office/officeart/2005/8/layout/process4"/>
    <dgm:cxn modelId="{AD08423F-AF92-4790-BDE4-C685B136EE71}" type="presParOf" srcId="{5E907B9C-6D8B-4314-A729-76D16C80649B}" destId="{DBE9E085-F8D3-497C-B8F8-78CB0B558510}" srcOrd="0" destOrd="0" presId="urn:microsoft.com/office/officeart/2005/8/layout/process4"/>
    <dgm:cxn modelId="{82A5D9E6-5442-4ECD-9BE8-3DC54F1665E9}" type="presParOf" srcId="{5E907B9C-6D8B-4314-A729-76D16C80649B}" destId="{65EBB5E0-AB73-4EBF-A15C-F183F80AA337}" srcOrd="1" destOrd="0" presId="urn:microsoft.com/office/officeart/2005/8/layout/process4"/>
    <dgm:cxn modelId="{17F09A35-C711-40EF-98D4-0757B21EA3FD}" type="presParOf" srcId="{5E907B9C-6D8B-4314-A729-76D16C80649B}" destId="{19758BC1-F53C-44A3-B13B-2049B832EFE1}" srcOrd="2" destOrd="0" presId="urn:microsoft.com/office/officeart/2005/8/layout/process4"/>
    <dgm:cxn modelId="{3961FD77-B2AC-4F62-B704-F97D646EEC76}" type="presParOf" srcId="{19758BC1-F53C-44A3-B13B-2049B832EFE1}" destId="{5555B426-86A5-4C4A-87A9-4F3EF9C779FC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84D6196-C919-4676-AC16-E734D48CEEF6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148EEEB-6510-4E4A-B48B-279E384CC532}">
      <dgm:prSet phldrT="[Текст]"/>
      <dgm:spPr/>
      <dgm:t>
        <a:bodyPr/>
        <a:lstStyle/>
        <a:p>
          <a:r>
            <a:rPr lang="ru-RU" dirty="0" smtClean="0"/>
            <a:t>Задачи</a:t>
          </a:r>
          <a:endParaRPr lang="ru-RU" dirty="0"/>
        </a:p>
      </dgm:t>
    </dgm:pt>
    <dgm:pt modelId="{3A1141FF-25CC-4B92-A92C-31A55DE8E6DE}" type="parTrans" cxnId="{06AD812E-FF17-4F6A-A3D5-E64F5C9E5903}">
      <dgm:prSet/>
      <dgm:spPr/>
      <dgm:t>
        <a:bodyPr/>
        <a:lstStyle/>
        <a:p>
          <a:endParaRPr lang="ru-RU"/>
        </a:p>
      </dgm:t>
    </dgm:pt>
    <dgm:pt modelId="{DF1403E5-FA63-402D-80C8-F0F50BD10B48}" type="sibTrans" cxnId="{06AD812E-FF17-4F6A-A3D5-E64F5C9E5903}">
      <dgm:prSet/>
      <dgm:spPr/>
      <dgm:t>
        <a:bodyPr/>
        <a:lstStyle/>
        <a:p>
          <a:endParaRPr lang="ru-RU"/>
        </a:p>
      </dgm:t>
    </dgm:pt>
    <dgm:pt modelId="{7837E9C1-CD43-422D-9C1A-4220F0ABF63D}">
      <dgm:prSet phldrT="[Текст]" custT="1"/>
      <dgm:spPr/>
      <dgm:t>
        <a:bodyPr/>
        <a:lstStyle/>
        <a:p>
          <a:r>
            <a:rPr lang="ru-RU" sz="1400" dirty="0" smtClean="0"/>
            <a:t>разработка новой модели общероссийской системы оценки качества общего образования, охватывающей федеральный, региональный, муниципальный уровни, уровень образовательной организации, а также создание инструментария ее реализации с обеспечением комплексного электронного мониторинга качества общего образования</a:t>
          </a:r>
          <a:endParaRPr lang="ru-RU" sz="1400" dirty="0"/>
        </a:p>
      </dgm:t>
    </dgm:pt>
    <dgm:pt modelId="{8E0964CF-0EB6-4CA2-95E2-FB07464ADCD5}" type="parTrans" cxnId="{FB963D2E-9B66-4C70-BADB-A03A3E896A71}">
      <dgm:prSet/>
      <dgm:spPr/>
      <dgm:t>
        <a:bodyPr/>
        <a:lstStyle/>
        <a:p>
          <a:endParaRPr lang="ru-RU"/>
        </a:p>
      </dgm:t>
    </dgm:pt>
    <dgm:pt modelId="{C44A16AF-09F3-4474-A7D1-98C9C17C412D}" type="sibTrans" cxnId="{FB963D2E-9B66-4C70-BADB-A03A3E896A71}">
      <dgm:prSet/>
      <dgm:spPr/>
      <dgm:t>
        <a:bodyPr/>
        <a:lstStyle/>
        <a:p>
          <a:endParaRPr lang="ru-RU"/>
        </a:p>
      </dgm:t>
    </dgm:pt>
    <dgm:pt modelId="{336060F2-7F19-4B30-8963-5A581BF5005A}">
      <dgm:prSet phldrT="[Текст]" custT="1"/>
      <dgm:spPr/>
      <dgm:t>
        <a:bodyPr/>
        <a:lstStyle/>
        <a:p>
          <a:r>
            <a:rPr lang="ru-RU" sz="1400" dirty="0" smtClean="0"/>
            <a:t>разработка моделей оценки качества дошкольного, начального профессионального, среднего профессионального, высшего профессионального, послевузовского профессионального и дополнительного образования, технологии и методики проведения процедур контроля и оценки качества образования</a:t>
          </a:r>
          <a:endParaRPr lang="ru-RU" sz="1400" dirty="0"/>
        </a:p>
      </dgm:t>
    </dgm:pt>
    <dgm:pt modelId="{F4A55DCE-49E5-41EC-9188-D938A565808A}" type="parTrans" cxnId="{142DD1C5-8BB2-486D-AACC-707C4B018BEE}">
      <dgm:prSet/>
      <dgm:spPr/>
      <dgm:t>
        <a:bodyPr/>
        <a:lstStyle/>
        <a:p>
          <a:endParaRPr lang="ru-RU"/>
        </a:p>
      </dgm:t>
    </dgm:pt>
    <dgm:pt modelId="{4AC2EE69-3858-4C55-8025-C8E995953567}" type="sibTrans" cxnId="{142DD1C5-8BB2-486D-AACC-707C4B018BEE}">
      <dgm:prSet/>
      <dgm:spPr/>
      <dgm:t>
        <a:bodyPr/>
        <a:lstStyle/>
        <a:p>
          <a:endParaRPr lang="ru-RU"/>
        </a:p>
      </dgm:t>
    </dgm:pt>
    <dgm:pt modelId="{BA9CD2CE-F6E0-41DC-89EA-DA51BEFFF33C}">
      <dgm:prSet phldrT="[Текст]" custT="1"/>
      <dgm:spPr/>
      <dgm:t>
        <a:bodyPr/>
        <a:lstStyle/>
        <a:p>
          <a:r>
            <a:rPr lang="ru-RU" sz="1400" dirty="0" smtClean="0"/>
            <a:t>создание механизма комплексной оценки академических достижений обучающегося, его компетенции и способностей. Для ступеней и уровней образования, обучение на которых не заканчивается выдачей документа государственного образца, указанные механизмы будут носить мониторинговый характер</a:t>
          </a:r>
          <a:endParaRPr lang="ru-RU" sz="1400" dirty="0"/>
        </a:p>
      </dgm:t>
    </dgm:pt>
    <dgm:pt modelId="{C9CF6189-2FEE-4F70-95D4-B11A1F9C7735}" type="parTrans" cxnId="{535CAD18-5009-434C-B961-ECA462558293}">
      <dgm:prSet/>
      <dgm:spPr/>
      <dgm:t>
        <a:bodyPr/>
        <a:lstStyle/>
        <a:p>
          <a:endParaRPr lang="ru-RU"/>
        </a:p>
      </dgm:t>
    </dgm:pt>
    <dgm:pt modelId="{506727EB-CA27-40ED-9E93-0D864C949B58}" type="sibTrans" cxnId="{535CAD18-5009-434C-B961-ECA462558293}">
      <dgm:prSet/>
      <dgm:spPr/>
      <dgm:t>
        <a:bodyPr/>
        <a:lstStyle/>
        <a:p>
          <a:endParaRPr lang="ru-RU"/>
        </a:p>
      </dgm:t>
    </dgm:pt>
    <dgm:pt modelId="{584AFB13-A097-4CA6-848A-8FA3D743413A}" type="pres">
      <dgm:prSet presAssocID="{384D6196-C919-4676-AC16-E734D48CEEF6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871D3F7-ACD2-435D-8F3F-B4D813089AE8}" type="pres">
      <dgm:prSet presAssocID="{5148EEEB-6510-4E4A-B48B-279E384CC532}" presName="root1" presStyleCnt="0"/>
      <dgm:spPr/>
    </dgm:pt>
    <dgm:pt modelId="{4B2CB413-6573-454B-964C-C7C0EC9DF6C6}" type="pres">
      <dgm:prSet presAssocID="{5148EEEB-6510-4E4A-B48B-279E384CC532}" presName="LevelOneTextNode" presStyleLbl="node0" presStyleIdx="0" presStyleCnt="1" custScaleY="46068" custLinFactNeighborX="-10448" custLinFactNeighborY="1021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70C0EC3-126E-4194-9D93-39C65F971894}" type="pres">
      <dgm:prSet presAssocID="{5148EEEB-6510-4E4A-B48B-279E384CC532}" presName="level2hierChild" presStyleCnt="0"/>
      <dgm:spPr/>
    </dgm:pt>
    <dgm:pt modelId="{8F74A519-3BB3-4A24-811C-F3BD635B35FB}" type="pres">
      <dgm:prSet presAssocID="{8E0964CF-0EB6-4CA2-95E2-FB07464ADCD5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39A02017-1DB7-4B7C-8A8B-BE00F09E040A}" type="pres">
      <dgm:prSet presAssocID="{8E0964CF-0EB6-4CA2-95E2-FB07464ADCD5}" presName="connTx" presStyleLbl="parChTrans1D2" presStyleIdx="0" presStyleCnt="3"/>
      <dgm:spPr/>
      <dgm:t>
        <a:bodyPr/>
        <a:lstStyle/>
        <a:p>
          <a:endParaRPr lang="ru-RU"/>
        </a:p>
      </dgm:t>
    </dgm:pt>
    <dgm:pt modelId="{87FEA05E-6F9E-459A-85E3-394047A92448}" type="pres">
      <dgm:prSet presAssocID="{7837E9C1-CD43-422D-9C1A-4220F0ABF63D}" presName="root2" presStyleCnt="0"/>
      <dgm:spPr/>
    </dgm:pt>
    <dgm:pt modelId="{8DF7B40E-F0D7-4754-AA1A-1A91A575D77C}" type="pres">
      <dgm:prSet presAssocID="{7837E9C1-CD43-422D-9C1A-4220F0ABF63D}" presName="LevelTwoTextNode" presStyleLbl="node2" presStyleIdx="0" presStyleCnt="3" custScaleX="293533" custScaleY="127845" custLinFactNeighborX="-1767" custLinFactNeighborY="5587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BCC25D5-CEB6-47C3-A37D-AB6E7E7E9508}" type="pres">
      <dgm:prSet presAssocID="{7837E9C1-CD43-422D-9C1A-4220F0ABF63D}" presName="level3hierChild" presStyleCnt="0"/>
      <dgm:spPr/>
    </dgm:pt>
    <dgm:pt modelId="{FA460F22-062E-49B6-BF9C-A02DA9149F76}" type="pres">
      <dgm:prSet presAssocID="{F4A55DCE-49E5-41EC-9188-D938A565808A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DCBE6B83-EF0B-4887-9285-E5DD52781F3A}" type="pres">
      <dgm:prSet presAssocID="{F4A55DCE-49E5-41EC-9188-D938A565808A}" presName="connTx" presStyleLbl="parChTrans1D2" presStyleIdx="1" presStyleCnt="3"/>
      <dgm:spPr/>
      <dgm:t>
        <a:bodyPr/>
        <a:lstStyle/>
        <a:p>
          <a:endParaRPr lang="ru-RU"/>
        </a:p>
      </dgm:t>
    </dgm:pt>
    <dgm:pt modelId="{8E660001-08BA-4172-ADD9-2A52034FF32F}" type="pres">
      <dgm:prSet presAssocID="{336060F2-7F19-4B30-8963-5A581BF5005A}" presName="root2" presStyleCnt="0"/>
      <dgm:spPr/>
    </dgm:pt>
    <dgm:pt modelId="{B08906B0-850D-4209-9713-D158D84666FA}" type="pres">
      <dgm:prSet presAssocID="{336060F2-7F19-4B30-8963-5A581BF5005A}" presName="LevelTwoTextNode" presStyleLbl="node2" presStyleIdx="1" presStyleCnt="3" custScaleX="293533" custScaleY="127845" custLinFactNeighborX="-1767" custLinFactNeighborY="5587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6BBB545-68E9-4C9C-B4CE-A0479361C1E0}" type="pres">
      <dgm:prSet presAssocID="{336060F2-7F19-4B30-8963-5A581BF5005A}" presName="level3hierChild" presStyleCnt="0"/>
      <dgm:spPr/>
    </dgm:pt>
    <dgm:pt modelId="{2F146817-202C-4FD9-AA03-36B789FD9AB8}" type="pres">
      <dgm:prSet presAssocID="{C9CF6189-2FEE-4F70-95D4-B11A1F9C7735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AC3DC975-0F33-422A-ABB0-3978E2C7547E}" type="pres">
      <dgm:prSet presAssocID="{C9CF6189-2FEE-4F70-95D4-B11A1F9C7735}" presName="connTx" presStyleLbl="parChTrans1D2" presStyleIdx="2" presStyleCnt="3"/>
      <dgm:spPr/>
      <dgm:t>
        <a:bodyPr/>
        <a:lstStyle/>
        <a:p>
          <a:endParaRPr lang="ru-RU"/>
        </a:p>
      </dgm:t>
    </dgm:pt>
    <dgm:pt modelId="{2F3C6927-094F-43FE-B0E5-5C5E0B3FAF82}" type="pres">
      <dgm:prSet presAssocID="{BA9CD2CE-F6E0-41DC-89EA-DA51BEFFF33C}" presName="root2" presStyleCnt="0"/>
      <dgm:spPr/>
    </dgm:pt>
    <dgm:pt modelId="{8562771E-616B-4D27-BB24-6919AEF9410B}" type="pres">
      <dgm:prSet presAssocID="{BA9CD2CE-F6E0-41DC-89EA-DA51BEFFF33C}" presName="LevelTwoTextNode" presStyleLbl="node2" presStyleIdx="2" presStyleCnt="3" custScaleX="293533" custScaleY="127845" custLinFactNeighborX="-1767" custLinFactNeighborY="5587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CD7AE31-96C6-42DE-A7A6-4E8103ECB6DA}" type="pres">
      <dgm:prSet presAssocID="{BA9CD2CE-F6E0-41DC-89EA-DA51BEFFF33C}" presName="level3hierChild" presStyleCnt="0"/>
      <dgm:spPr/>
    </dgm:pt>
  </dgm:ptLst>
  <dgm:cxnLst>
    <dgm:cxn modelId="{06AD812E-FF17-4F6A-A3D5-E64F5C9E5903}" srcId="{384D6196-C919-4676-AC16-E734D48CEEF6}" destId="{5148EEEB-6510-4E4A-B48B-279E384CC532}" srcOrd="0" destOrd="0" parTransId="{3A1141FF-25CC-4B92-A92C-31A55DE8E6DE}" sibTransId="{DF1403E5-FA63-402D-80C8-F0F50BD10B48}"/>
    <dgm:cxn modelId="{142DD1C5-8BB2-486D-AACC-707C4B018BEE}" srcId="{5148EEEB-6510-4E4A-B48B-279E384CC532}" destId="{336060F2-7F19-4B30-8963-5A581BF5005A}" srcOrd="1" destOrd="0" parTransId="{F4A55DCE-49E5-41EC-9188-D938A565808A}" sibTransId="{4AC2EE69-3858-4C55-8025-C8E995953567}"/>
    <dgm:cxn modelId="{CE1C8F76-517A-467B-8692-B9A0C217DE92}" type="presOf" srcId="{F4A55DCE-49E5-41EC-9188-D938A565808A}" destId="{FA460F22-062E-49B6-BF9C-A02DA9149F76}" srcOrd="0" destOrd="0" presId="urn:microsoft.com/office/officeart/2008/layout/HorizontalMultiLevelHierarchy"/>
    <dgm:cxn modelId="{78B0FEB2-DECF-4362-960C-0652AFC58CB3}" type="presOf" srcId="{384D6196-C919-4676-AC16-E734D48CEEF6}" destId="{584AFB13-A097-4CA6-848A-8FA3D743413A}" srcOrd="0" destOrd="0" presId="urn:microsoft.com/office/officeart/2008/layout/HorizontalMultiLevelHierarchy"/>
    <dgm:cxn modelId="{3BB38780-04FC-46BB-ACF5-2D6D2427D817}" type="presOf" srcId="{BA9CD2CE-F6E0-41DC-89EA-DA51BEFFF33C}" destId="{8562771E-616B-4D27-BB24-6919AEF9410B}" srcOrd="0" destOrd="0" presId="urn:microsoft.com/office/officeart/2008/layout/HorizontalMultiLevelHierarchy"/>
    <dgm:cxn modelId="{5356C4D5-C0F1-403E-8A98-19625F363376}" type="presOf" srcId="{7837E9C1-CD43-422D-9C1A-4220F0ABF63D}" destId="{8DF7B40E-F0D7-4754-AA1A-1A91A575D77C}" srcOrd="0" destOrd="0" presId="urn:microsoft.com/office/officeart/2008/layout/HorizontalMultiLevelHierarchy"/>
    <dgm:cxn modelId="{9B6F2093-80AF-48DA-8EE9-B49BD3663412}" type="presOf" srcId="{8E0964CF-0EB6-4CA2-95E2-FB07464ADCD5}" destId="{39A02017-1DB7-4B7C-8A8B-BE00F09E040A}" srcOrd="1" destOrd="0" presId="urn:microsoft.com/office/officeart/2008/layout/HorizontalMultiLevelHierarchy"/>
    <dgm:cxn modelId="{FB963D2E-9B66-4C70-BADB-A03A3E896A71}" srcId="{5148EEEB-6510-4E4A-B48B-279E384CC532}" destId="{7837E9C1-CD43-422D-9C1A-4220F0ABF63D}" srcOrd="0" destOrd="0" parTransId="{8E0964CF-0EB6-4CA2-95E2-FB07464ADCD5}" sibTransId="{C44A16AF-09F3-4474-A7D1-98C9C17C412D}"/>
    <dgm:cxn modelId="{AA5ABCEF-D3D8-4982-8B6A-89DF3FBAEB94}" type="presOf" srcId="{5148EEEB-6510-4E4A-B48B-279E384CC532}" destId="{4B2CB413-6573-454B-964C-C7C0EC9DF6C6}" srcOrd="0" destOrd="0" presId="urn:microsoft.com/office/officeart/2008/layout/HorizontalMultiLevelHierarchy"/>
    <dgm:cxn modelId="{535CAD18-5009-434C-B961-ECA462558293}" srcId="{5148EEEB-6510-4E4A-B48B-279E384CC532}" destId="{BA9CD2CE-F6E0-41DC-89EA-DA51BEFFF33C}" srcOrd="2" destOrd="0" parTransId="{C9CF6189-2FEE-4F70-95D4-B11A1F9C7735}" sibTransId="{506727EB-CA27-40ED-9E93-0D864C949B58}"/>
    <dgm:cxn modelId="{B47A2949-FAB2-4C45-9A71-8448A82CA0F6}" type="presOf" srcId="{8E0964CF-0EB6-4CA2-95E2-FB07464ADCD5}" destId="{8F74A519-3BB3-4A24-811C-F3BD635B35FB}" srcOrd="0" destOrd="0" presId="urn:microsoft.com/office/officeart/2008/layout/HorizontalMultiLevelHierarchy"/>
    <dgm:cxn modelId="{FA0D0816-293F-425A-89F8-449067FF6ED6}" type="presOf" srcId="{F4A55DCE-49E5-41EC-9188-D938A565808A}" destId="{DCBE6B83-EF0B-4887-9285-E5DD52781F3A}" srcOrd="1" destOrd="0" presId="urn:microsoft.com/office/officeart/2008/layout/HorizontalMultiLevelHierarchy"/>
    <dgm:cxn modelId="{775A569C-8B04-4FD0-9B7A-52122D504953}" type="presOf" srcId="{C9CF6189-2FEE-4F70-95D4-B11A1F9C7735}" destId="{AC3DC975-0F33-422A-ABB0-3978E2C7547E}" srcOrd="1" destOrd="0" presId="urn:microsoft.com/office/officeart/2008/layout/HorizontalMultiLevelHierarchy"/>
    <dgm:cxn modelId="{1436B581-0280-4124-A36C-3012DAB6ECF9}" type="presOf" srcId="{336060F2-7F19-4B30-8963-5A581BF5005A}" destId="{B08906B0-850D-4209-9713-D158D84666FA}" srcOrd="0" destOrd="0" presId="urn:microsoft.com/office/officeart/2008/layout/HorizontalMultiLevelHierarchy"/>
    <dgm:cxn modelId="{B3FDFA0E-9FE0-4006-8C0F-A47E702659A3}" type="presOf" srcId="{C9CF6189-2FEE-4F70-95D4-B11A1F9C7735}" destId="{2F146817-202C-4FD9-AA03-36B789FD9AB8}" srcOrd="0" destOrd="0" presId="urn:microsoft.com/office/officeart/2008/layout/HorizontalMultiLevelHierarchy"/>
    <dgm:cxn modelId="{54E4FE40-100D-423C-9135-922D810B06D8}" type="presParOf" srcId="{584AFB13-A097-4CA6-848A-8FA3D743413A}" destId="{7871D3F7-ACD2-435D-8F3F-B4D813089AE8}" srcOrd="0" destOrd="0" presId="urn:microsoft.com/office/officeart/2008/layout/HorizontalMultiLevelHierarchy"/>
    <dgm:cxn modelId="{C62736F1-2924-4762-B77E-F81854E55ACB}" type="presParOf" srcId="{7871D3F7-ACD2-435D-8F3F-B4D813089AE8}" destId="{4B2CB413-6573-454B-964C-C7C0EC9DF6C6}" srcOrd="0" destOrd="0" presId="urn:microsoft.com/office/officeart/2008/layout/HorizontalMultiLevelHierarchy"/>
    <dgm:cxn modelId="{B4995885-B1CD-40BB-AA7F-FD30674A6879}" type="presParOf" srcId="{7871D3F7-ACD2-435D-8F3F-B4D813089AE8}" destId="{370C0EC3-126E-4194-9D93-39C65F971894}" srcOrd="1" destOrd="0" presId="urn:microsoft.com/office/officeart/2008/layout/HorizontalMultiLevelHierarchy"/>
    <dgm:cxn modelId="{12051AE1-8C45-4240-A7A4-BB05D41ECCE5}" type="presParOf" srcId="{370C0EC3-126E-4194-9D93-39C65F971894}" destId="{8F74A519-3BB3-4A24-811C-F3BD635B35FB}" srcOrd="0" destOrd="0" presId="urn:microsoft.com/office/officeart/2008/layout/HorizontalMultiLevelHierarchy"/>
    <dgm:cxn modelId="{065014BB-B439-49DF-83EC-9D8D8FBC7FCB}" type="presParOf" srcId="{8F74A519-3BB3-4A24-811C-F3BD635B35FB}" destId="{39A02017-1DB7-4B7C-8A8B-BE00F09E040A}" srcOrd="0" destOrd="0" presId="urn:microsoft.com/office/officeart/2008/layout/HorizontalMultiLevelHierarchy"/>
    <dgm:cxn modelId="{88312819-7E67-4221-84DB-25A08BE7927A}" type="presParOf" srcId="{370C0EC3-126E-4194-9D93-39C65F971894}" destId="{87FEA05E-6F9E-459A-85E3-394047A92448}" srcOrd="1" destOrd="0" presId="urn:microsoft.com/office/officeart/2008/layout/HorizontalMultiLevelHierarchy"/>
    <dgm:cxn modelId="{53AC0F95-AEF0-4121-A4C1-EB7560CE6CE8}" type="presParOf" srcId="{87FEA05E-6F9E-459A-85E3-394047A92448}" destId="{8DF7B40E-F0D7-4754-AA1A-1A91A575D77C}" srcOrd="0" destOrd="0" presId="urn:microsoft.com/office/officeart/2008/layout/HorizontalMultiLevelHierarchy"/>
    <dgm:cxn modelId="{292381DB-FF3F-44B2-99B6-8FDD36E0F372}" type="presParOf" srcId="{87FEA05E-6F9E-459A-85E3-394047A92448}" destId="{3BCC25D5-CEB6-47C3-A37D-AB6E7E7E9508}" srcOrd="1" destOrd="0" presId="urn:microsoft.com/office/officeart/2008/layout/HorizontalMultiLevelHierarchy"/>
    <dgm:cxn modelId="{BCD85A66-924F-4C4A-8183-06BC7BCFF15E}" type="presParOf" srcId="{370C0EC3-126E-4194-9D93-39C65F971894}" destId="{FA460F22-062E-49B6-BF9C-A02DA9149F76}" srcOrd="2" destOrd="0" presId="urn:microsoft.com/office/officeart/2008/layout/HorizontalMultiLevelHierarchy"/>
    <dgm:cxn modelId="{DCFE06BE-45DE-4FCC-A2F3-48F1CC972764}" type="presParOf" srcId="{FA460F22-062E-49B6-BF9C-A02DA9149F76}" destId="{DCBE6B83-EF0B-4887-9285-E5DD52781F3A}" srcOrd="0" destOrd="0" presId="urn:microsoft.com/office/officeart/2008/layout/HorizontalMultiLevelHierarchy"/>
    <dgm:cxn modelId="{6B02CE7F-AC99-4DEE-BD2A-42FFEA9EB216}" type="presParOf" srcId="{370C0EC3-126E-4194-9D93-39C65F971894}" destId="{8E660001-08BA-4172-ADD9-2A52034FF32F}" srcOrd="3" destOrd="0" presId="urn:microsoft.com/office/officeart/2008/layout/HorizontalMultiLevelHierarchy"/>
    <dgm:cxn modelId="{2A0EA00B-428E-4869-A1C8-2BF9686E6AE3}" type="presParOf" srcId="{8E660001-08BA-4172-ADD9-2A52034FF32F}" destId="{B08906B0-850D-4209-9713-D158D84666FA}" srcOrd="0" destOrd="0" presId="urn:microsoft.com/office/officeart/2008/layout/HorizontalMultiLevelHierarchy"/>
    <dgm:cxn modelId="{0766DE74-11E9-48BB-8782-857E2B45E29C}" type="presParOf" srcId="{8E660001-08BA-4172-ADD9-2A52034FF32F}" destId="{66BBB545-68E9-4C9C-B4CE-A0479361C1E0}" srcOrd="1" destOrd="0" presId="urn:microsoft.com/office/officeart/2008/layout/HorizontalMultiLevelHierarchy"/>
    <dgm:cxn modelId="{4042E81F-0243-459C-A1B8-C2A9DB1E4A49}" type="presParOf" srcId="{370C0EC3-126E-4194-9D93-39C65F971894}" destId="{2F146817-202C-4FD9-AA03-36B789FD9AB8}" srcOrd="4" destOrd="0" presId="urn:microsoft.com/office/officeart/2008/layout/HorizontalMultiLevelHierarchy"/>
    <dgm:cxn modelId="{09AAF88A-A07E-4630-B4A7-AC8825D1C6E1}" type="presParOf" srcId="{2F146817-202C-4FD9-AA03-36B789FD9AB8}" destId="{AC3DC975-0F33-422A-ABB0-3978E2C7547E}" srcOrd="0" destOrd="0" presId="urn:microsoft.com/office/officeart/2008/layout/HorizontalMultiLevelHierarchy"/>
    <dgm:cxn modelId="{FCBE2C0E-D71B-4889-8C6D-3C7980ED89F1}" type="presParOf" srcId="{370C0EC3-126E-4194-9D93-39C65F971894}" destId="{2F3C6927-094F-43FE-B0E5-5C5E0B3FAF82}" srcOrd="5" destOrd="0" presId="urn:microsoft.com/office/officeart/2008/layout/HorizontalMultiLevelHierarchy"/>
    <dgm:cxn modelId="{5A3BD070-DC6C-458D-A7DB-BD4886C494D3}" type="presParOf" srcId="{2F3C6927-094F-43FE-B0E5-5C5E0B3FAF82}" destId="{8562771E-616B-4D27-BB24-6919AEF9410B}" srcOrd="0" destOrd="0" presId="urn:microsoft.com/office/officeart/2008/layout/HorizontalMultiLevelHierarchy"/>
    <dgm:cxn modelId="{5AABD1EC-A22D-484B-92D8-BD1F9BB77BFA}" type="presParOf" srcId="{2F3C6927-094F-43FE-B0E5-5C5E0B3FAF82}" destId="{2CD7AE31-96C6-42DE-A7A6-4E8103ECB6DA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4E9527-2D10-434D-A8EE-9E20C638D49A}">
      <dsp:nvSpPr>
        <dsp:cNvPr id="0" name=""/>
        <dsp:cNvSpPr/>
      </dsp:nvSpPr>
      <dsp:spPr>
        <a:xfrm>
          <a:off x="3619387" y="-17514"/>
          <a:ext cx="1905219" cy="180573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Принятие решения о проведении проверки</a:t>
          </a:r>
          <a:endParaRPr lang="ru-RU" sz="1700" kern="1200" dirty="0"/>
        </a:p>
      </dsp:txBody>
      <dsp:txXfrm>
        <a:off x="3898400" y="246930"/>
        <a:ext cx="1347193" cy="1276851"/>
      </dsp:txXfrm>
    </dsp:sp>
    <dsp:sp modelId="{BC33DADD-D0A3-4BD4-8605-36DA5E6093B6}">
      <dsp:nvSpPr>
        <dsp:cNvPr id="0" name=""/>
        <dsp:cNvSpPr/>
      </dsp:nvSpPr>
      <dsp:spPr>
        <a:xfrm rot="909911">
          <a:off x="5574582" y="980759"/>
          <a:ext cx="226211" cy="4139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5575764" y="1054680"/>
        <a:ext cx="158348" cy="248392"/>
      </dsp:txXfrm>
    </dsp:sp>
    <dsp:sp modelId="{18BD5BFC-BC42-4E32-8442-750DEA6BDCCC}">
      <dsp:nvSpPr>
        <dsp:cNvPr id="0" name=""/>
        <dsp:cNvSpPr/>
      </dsp:nvSpPr>
      <dsp:spPr>
        <a:xfrm>
          <a:off x="5868138" y="590943"/>
          <a:ext cx="1792136" cy="177718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Проверка и выявление нарушений</a:t>
          </a:r>
          <a:endParaRPr lang="ru-RU" sz="1700" kern="1200" dirty="0"/>
        </a:p>
      </dsp:txBody>
      <dsp:txXfrm>
        <a:off x="6130590" y="851205"/>
        <a:ext cx="1267232" cy="1256659"/>
      </dsp:txXfrm>
    </dsp:sp>
    <dsp:sp modelId="{1656CD44-D146-46AE-B2ED-C101ED8C323D}">
      <dsp:nvSpPr>
        <dsp:cNvPr id="0" name=""/>
        <dsp:cNvSpPr/>
      </dsp:nvSpPr>
      <dsp:spPr>
        <a:xfrm rot="7511651">
          <a:off x="6073668" y="2129531"/>
          <a:ext cx="172258" cy="4139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 rot="10800000">
        <a:off x="6114399" y="2191214"/>
        <a:ext cx="120581" cy="248392"/>
      </dsp:txXfrm>
    </dsp:sp>
    <dsp:sp modelId="{7B304D7A-F9CB-4233-8EFB-60B3628AD29B}">
      <dsp:nvSpPr>
        <dsp:cNvPr id="0" name=""/>
        <dsp:cNvSpPr/>
      </dsp:nvSpPr>
      <dsp:spPr>
        <a:xfrm>
          <a:off x="4644009" y="2319142"/>
          <a:ext cx="1813627" cy="176169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Выдача предписаний</a:t>
          </a:r>
          <a:endParaRPr lang="ru-RU" sz="1700" kern="1200" dirty="0"/>
        </a:p>
      </dsp:txBody>
      <dsp:txXfrm>
        <a:off x="4909609" y="2577136"/>
        <a:ext cx="1282427" cy="1245703"/>
      </dsp:txXfrm>
    </dsp:sp>
    <dsp:sp modelId="{795A13DC-6A67-48E3-99DF-E1FCE54EB876}">
      <dsp:nvSpPr>
        <dsp:cNvPr id="0" name=""/>
        <dsp:cNvSpPr/>
      </dsp:nvSpPr>
      <dsp:spPr>
        <a:xfrm rot="10762430">
          <a:off x="4369233" y="3004845"/>
          <a:ext cx="194223" cy="4139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 rot="10800000">
        <a:off x="4427498" y="3087325"/>
        <a:ext cx="135956" cy="248392"/>
      </dsp:txXfrm>
    </dsp:sp>
    <dsp:sp modelId="{4D6BAF20-B46E-4D46-872F-6F032EE2286A}">
      <dsp:nvSpPr>
        <dsp:cNvPr id="0" name=""/>
        <dsp:cNvSpPr/>
      </dsp:nvSpPr>
      <dsp:spPr>
        <a:xfrm>
          <a:off x="2445571" y="2302276"/>
          <a:ext cx="1832112" cy="184327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Устранение нарушений</a:t>
          </a:r>
          <a:endParaRPr lang="ru-RU" sz="1700" kern="1200" dirty="0"/>
        </a:p>
      </dsp:txBody>
      <dsp:txXfrm>
        <a:off x="2713878" y="2572217"/>
        <a:ext cx="1295498" cy="1303392"/>
      </dsp:txXfrm>
    </dsp:sp>
    <dsp:sp modelId="{BED1DFAE-517C-4E1D-939D-8B06BBC7A030}">
      <dsp:nvSpPr>
        <dsp:cNvPr id="0" name=""/>
        <dsp:cNvSpPr/>
      </dsp:nvSpPr>
      <dsp:spPr>
        <a:xfrm rot="14362834">
          <a:off x="2822006" y="2167212"/>
          <a:ext cx="73433" cy="4139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 rot="10800000">
        <a:off x="2838631" y="2259489"/>
        <a:ext cx="51403" cy="248392"/>
      </dsp:txXfrm>
    </dsp:sp>
    <dsp:sp modelId="{DCDD5827-6B6C-44B5-88AC-A257B1B0D521}">
      <dsp:nvSpPr>
        <dsp:cNvPr id="0" name=""/>
        <dsp:cNvSpPr/>
      </dsp:nvSpPr>
      <dsp:spPr>
        <a:xfrm>
          <a:off x="1331640" y="518941"/>
          <a:ext cx="1994261" cy="191971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Принятие нового решения*</a:t>
          </a:r>
          <a:endParaRPr lang="ru-RU" sz="1700" kern="1200" dirty="0"/>
        </a:p>
      </dsp:txBody>
      <dsp:txXfrm>
        <a:off x="1623693" y="800077"/>
        <a:ext cx="1410155" cy="1357446"/>
      </dsp:txXfrm>
    </dsp:sp>
    <dsp:sp modelId="{48BB9FB2-30C6-4664-A81C-A691FF412969}">
      <dsp:nvSpPr>
        <dsp:cNvPr id="0" name=""/>
        <dsp:cNvSpPr/>
      </dsp:nvSpPr>
      <dsp:spPr>
        <a:xfrm rot="20710912">
          <a:off x="3367058" y="970716"/>
          <a:ext cx="199669" cy="4139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3368054" y="1061174"/>
        <a:ext cx="139768" cy="2483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EE7262-C152-4366-BD16-DD17D7233EB3}">
      <dsp:nvSpPr>
        <dsp:cNvPr id="0" name=""/>
        <dsp:cNvSpPr/>
      </dsp:nvSpPr>
      <dsp:spPr>
        <a:xfrm>
          <a:off x="3323709" y="1455043"/>
          <a:ext cx="2400419" cy="115391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Проведение </a:t>
          </a:r>
          <a:r>
            <a:rPr lang="ru-RU" sz="1800" b="1" kern="1200" dirty="0" smtClean="0"/>
            <a:t>комплексной</a:t>
          </a:r>
          <a:r>
            <a:rPr lang="ru-RU" sz="1800" kern="1200" dirty="0" smtClean="0"/>
            <a:t> проверки</a:t>
          </a:r>
          <a:endParaRPr lang="ru-RU" sz="1800" kern="1200" dirty="0"/>
        </a:p>
      </dsp:txBody>
      <dsp:txXfrm>
        <a:off x="3675242" y="1624030"/>
        <a:ext cx="1697353" cy="815939"/>
      </dsp:txXfrm>
    </dsp:sp>
    <dsp:sp modelId="{79E53CD3-A2A0-47FD-B01A-E5A9C94AFB77}">
      <dsp:nvSpPr>
        <dsp:cNvPr id="0" name=""/>
        <dsp:cNvSpPr/>
      </dsp:nvSpPr>
      <dsp:spPr>
        <a:xfrm rot="16200000">
          <a:off x="4443567" y="1151701"/>
          <a:ext cx="160703" cy="31256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>
        <a:off x="4467673" y="1238320"/>
        <a:ext cx="112492" cy="187540"/>
      </dsp:txXfrm>
    </dsp:sp>
    <dsp:sp modelId="{EDDF62BC-085E-4496-AAC5-12F04D830672}">
      <dsp:nvSpPr>
        <dsp:cNvPr id="0" name=""/>
        <dsp:cNvSpPr/>
      </dsp:nvSpPr>
      <dsp:spPr>
        <a:xfrm>
          <a:off x="3458647" y="2687"/>
          <a:ext cx="2130543" cy="114914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Оценка текущей ситуации и пролонгированный анализ результатов</a:t>
          </a:r>
          <a:endParaRPr lang="ru-RU" sz="1000" kern="1200" dirty="0"/>
        </a:p>
      </dsp:txBody>
      <dsp:txXfrm>
        <a:off x="3770658" y="170975"/>
        <a:ext cx="1506521" cy="812565"/>
      </dsp:txXfrm>
    </dsp:sp>
    <dsp:sp modelId="{A8E4FC82-939E-48F5-81AD-A83A74AB48A1}">
      <dsp:nvSpPr>
        <dsp:cNvPr id="0" name=""/>
        <dsp:cNvSpPr/>
      </dsp:nvSpPr>
      <dsp:spPr>
        <a:xfrm rot="20504664">
          <a:off x="5641641" y="1449778"/>
          <a:ext cx="347102" cy="31256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>
        <a:off x="5644001" y="1526978"/>
        <a:ext cx="253332" cy="187540"/>
      </dsp:txXfrm>
    </dsp:sp>
    <dsp:sp modelId="{64C545EB-56A9-4982-BD06-C335A9DDB12D}">
      <dsp:nvSpPr>
        <dsp:cNvPr id="0" name=""/>
        <dsp:cNvSpPr/>
      </dsp:nvSpPr>
      <dsp:spPr>
        <a:xfrm>
          <a:off x="6011173" y="645125"/>
          <a:ext cx="1950645" cy="114914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Методическая и внедренческая (просветительская) поддержка</a:t>
          </a:r>
          <a:endParaRPr lang="ru-RU" sz="1000" kern="1200" dirty="0"/>
        </a:p>
      </dsp:txBody>
      <dsp:txXfrm>
        <a:off x="6296838" y="813413"/>
        <a:ext cx="1379315" cy="812565"/>
      </dsp:txXfrm>
    </dsp:sp>
    <dsp:sp modelId="{4CB8974C-E57E-4EB2-9A58-8227F299F393}">
      <dsp:nvSpPr>
        <dsp:cNvPr id="0" name=""/>
        <dsp:cNvSpPr/>
      </dsp:nvSpPr>
      <dsp:spPr>
        <a:xfrm rot="1078020">
          <a:off x="5646781" y="2295810"/>
          <a:ext cx="345184" cy="31256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>
        <a:off x="5649067" y="2343860"/>
        <a:ext cx="251414" cy="187540"/>
      </dsp:txXfrm>
    </dsp:sp>
    <dsp:sp modelId="{0FD2FE66-57A1-4A0F-9901-506A8F94EA32}">
      <dsp:nvSpPr>
        <dsp:cNvPr id="0" name=""/>
        <dsp:cNvSpPr/>
      </dsp:nvSpPr>
      <dsp:spPr>
        <a:xfrm>
          <a:off x="6020602" y="2256003"/>
          <a:ext cx="1931799" cy="114914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Детальное планирование комплексной проверки</a:t>
          </a:r>
          <a:endParaRPr lang="ru-RU" sz="1000" kern="1200" dirty="0"/>
        </a:p>
      </dsp:txBody>
      <dsp:txXfrm>
        <a:off x="6303507" y="2424291"/>
        <a:ext cx="1365989" cy="812565"/>
      </dsp:txXfrm>
    </dsp:sp>
    <dsp:sp modelId="{63CF2315-E71A-4769-AFC4-C8CA3EF4CFB9}">
      <dsp:nvSpPr>
        <dsp:cNvPr id="0" name=""/>
        <dsp:cNvSpPr/>
      </dsp:nvSpPr>
      <dsp:spPr>
        <a:xfrm rot="5476754">
          <a:off x="4426617" y="2601039"/>
          <a:ext cx="162209" cy="31256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 rot="10800000">
        <a:off x="4451492" y="2639227"/>
        <a:ext cx="113546" cy="187540"/>
      </dsp:txXfrm>
    </dsp:sp>
    <dsp:sp modelId="{75D3DF8A-5B0C-43A2-A1D3-AA5A45F8B20E}">
      <dsp:nvSpPr>
        <dsp:cNvPr id="0" name=""/>
        <dsp:cNvSpPr/>
      </dsp:nvSpPr>
      <dsp:spPr>
        <a:xfrm>
          <a:off x="3458209" y="2914858"/>
          <a:ext cx="2066329" cy="114914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Публичный анализ результатов проверок в регионе и совместный поиск путей устранения недоработок </a:t>
          </a:r>
          <a:endParaRPr lang="ru-RU" sz="1000" kern="1200" dirty="0"/>
        </a:p>
      </dsp:txBody>
      <dsp:txXfrm>
        <a:off x="3760816" y="3083146"/>
        <a:ext cx="1461115" cy="812565"/>
      </dsp:txXfrm>
    </dsp:sp>
    <dsp:sp modelId="{ED09D8F3-C011-4308-B1D0-D644AE194C2C}">
      <dsp:nvSpPr>
        <dsp:cNvPr id="0" name=""/>
        <dsp:cNvSpPr/>
      </dsp:nvSpPr>
      <dsp:spPr>
        <a:xfrm rot="9849168">
          <a:off x="3009148" y="2256212"/>
          <a:ext cx="348683" cy="31256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 rot="10800000">
        <a:off x="3101136" y="2305922"/>
        <a:ext cx="254913" cy="187540"/>
      </dsp:txXfrm>
    </dsp:sp>
    <dsp:sp modelId="{D2D77B3B-AECF-472D-972E-0B27F38AFC53}">
      <dsp:nvSpPr>
        <dsp:cNvPr id="0" name=""/>
        <dsp:cNvSpPr/>
      </dsp:nvSpPr>
      <dsp:spPr>
        <a:xfrm>
          <a:off x="1042986" y="2175117"/>
          <a:ext cx="1905254" cy="114914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 Всесторонний анализ результатов контрольно-надзорных мероприятий </a:t>
          </a:r>
          <a:endParaRPr lang="ru-RU" sz="1000" kern="1200" dirty="0"/>
        </a:p>
      </dsp:txBody>
      <dsp:txXfrm>
        <a:off x="1322004" y="2343405"/>
        <a:ext cx="1347218" cy="812565"/>
      </dsp:txXfrm>
    </dsp:sp>
    <dsp:sp modelId="{A2F52A1F-583F-4203-9974-23A3E999E379}">
      <dsp:nvSpPr>
        <dsp:cNvPr id="0" name=""/>
        <dsp:cNvSpPr/>
      </dsp:nvSpPr>
      <dsp:spPr>
        <a:xfrm rot="11757996">
          <a:off x="3029953" y="1496235"/>
          <a:ext cx="335275" cy="31256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 rot="10800000">
        <a:off x="3121914" y="1571645"/>
        <a:ext cx="241505" cy="187540"/>
      </dsp:txXfrm>
    </dsp:sp>
    <dsp:sp modelId="{002CC49B-A6C2-4E9C-8FE6-99C8D87A41E0}">
      <dsp:nvSpPr>
        <dsp:cNvPr id="0" name=""/>
        <dsp:cNvSpPr/>
      </dsp:nvSpPr>
      <dsp:spPr>
        <a:xfrm>
          <a:off x="1012156" y="734961"/>
          <a:ext cx="1973329" cy="114914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Формализация мер по пресечению и устранению выявляемых нарушений</a:t>
          </a:r>
          <a:endParaRPr lang="ru-RU" sz="1000" kern="1200" dirty="0"/>
        </a:p>
      </dsp:txBody>
      <dsp:txXfrm>
        <a:off x="1301143" y="903249"/>
        <a:ext cx="1395355" cy="81256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ABA751-FA31-42AB-AE4F-3447864E7DCB}">
      <dsp:nvSpPr>
        <dsp:cNvPr id="0" name=""/>
        <dsp:cNvSpPr/>
      </dsp:nvSpPr>
      <dsp:spPr>
        <a:xfrm>
          <a:off x="0" y="360041"/>
          <a:ext cx="7632848" cy="3823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1. Независимая оценка качества подготовки обучающихся </a:t>
          </a:r>
          <a:endParaRPr lang="ru-RU" sz="1500" kern="1200" dirty="0"/>
        </a:p>
      </dsp:txBody>
      <dsp:txXfrm>
        <a:off x="18663" y="378704"/>
        <a:ext cx="7595522" cy="344984"/>
      </dsp:txXfrm>
    </dsp:sp>
    <dsp:sp modelId="{35AB084E-B641-4FCB-86FC-6FF845FB42D1}">
      <dsp:nvSpPr>
        <dsp:cNvPr id="0" name=""/>
        <dsp:cNvSpPr/>
      </dsp:nvSpPr>
      <dsp:spPr>
        <a:xfrm>
          <a:off x="0" y="742351"/>
          <a:ext cx="7632848" cy="9563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2343" tIns="19050" rIns="106680" bIns="1905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200" kern="1200" dirty="0" smtClean="0"/>
            <a:t>проводится по инициативе участников отношений в сфере образования в целях подготовки информации об уровне освоения обучающимися образовательной программы или ее частей, предоставления участникам отношений в сфере образования информации о качестве подготовки обучающихся.</a:t>
          </a:r>
          <a:endParaRPr lang="ru-RU" sz="1200" kern="1200" dirty="0"/>
        </a:p>
      </dsp:txBody>
      <dsp:txXfrm>
        <a:off x="0" y="742351"/>
        <a:ext cx="7632848" cy="956339"/>
      </dsp:txXfrm>
    </dsp:sp>
    <dsp:sp modelId="{6947589E-2526-43F1-92BE-79A541B4895E}">
      <dsp:nvSpPr>
        <dsp:cNvPr id="0" name=""/>
        <dsp:cNvSpPr/>
      </dsp:nvSpPr>
      <dsp:spPr>
        <a:xfrm>
          <a:off x="0" y="1296141"/>
          <a:ext cx="7632848" cy="8342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2. Независимая оценка качества образовательной деятельности организаций, осуществляющих образовательную деятельность</a:t>
          </a:r>
          <a:endParaRPr lang="ru-RU" sz="1500" kern="1200" dirty="0"/>
        </a:p>
      </dsp:txBody>
      <dsp:txXfrm>
        <a:off x="40724" y="1336865"/>
        <a:ext cx="7551400" cy="752780"/>
      </dsp:txXfrm>
    </dsp:sp>
    <dsp:sp modelId="{F535545B-7473-49C9-8B8F-F94F6B6539CB}">
      <dsp:nvSpPr>
        <dsp:cNvPr id="0" name=""/>
        <dsp:cNvSpPr/>
      </dsp:nvSpPr>
      <dsp:spPr>
        <a:xfrm>
          <a:off x="0" y="2088234"/>
          <a:ext cx="7632848" cy="7389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2343" tIns="19050" rIns="106680" bIns="1905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200" kern="1200" dirty="0" smtClean="0"/>
            <a:t>осуществляется в целях предоставления участникам отношений в сфере образования информации об уровне организации работы по реализации образовательных программ на основе общедоступной информации.</a:t>
          </a:r>
          <a:endParaRPr lang="ru-RU" sz="1200" kern="1200" dirty="0"/>
        </a:p>
      </dsp:txBody>
      <dsp:txXfrm>
        <a:off x="0" y="2088234"/>
        <a:ext cx="7632848" cy="73898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27353E-B86F-4641-A163-FAF02E9F3768}">
      <dsp:nvSpPr>
        <dsp:cNvPr id="0" name=""/>
        <dsp:cNvSpPr/>
      </dsp:nvSpPr>
      <dsp:spPr>
        <a:xfrm>
          <a:off x="0" y="27317"/>
          <a:ext cx="7512496" cy="6762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Обеспечение достижения российскими школьниками новых образовательных результатов включает в себя:</a:t>
          </a:r>
          <a:endParaRPr lang="ru-RU" sz="1700" kern="1200" dirty="0"/>
        </a:p>
      </dsp:txBody>
      <dsp:txXfrm>
        <a:off x="33012" y="60329"/>
        <a:ext cx="7446472" cy="610236"/>
      </dsp:txXfrm>
    </dsp:sp>
    <dsp:sp modelId="{CF9D4A34-EA7E-4B14-8717-4E7C9AD04498}">
      <dsp:nvSpPr>
        <dsp:cNvPr id="0" name=""/>
        <dsp:cNvSpPr/>
      </dsp:nvSpPr>
      <dsp:spPr>
        <a:xfrm>
          <a:off x="0" y="703577"/>
          <a:ext cx="7512496" cy="16187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8522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300" kern="1200" dirty="0" smtClean="0"/>
            <a:t>внедрение федеральных государственных образовательных </a:t>
          </a:r>
          <a:r>
            <a:rPr lang="ru-RU" sz="1300" kern="1200" dirty="0" smtClean="0">
              <a:hlinkClick xmlns:r="http://schemas.openxmlformats.org/officeDocument/2006/relationships" r:id="rId1"/>
            </a:rPr>
            <a:t>стандартов</a:t>
          </a:r>
          <a:r>
            <a:rPr lang="ru-RU" sz="1300" kern="1200" dirty="0" smtClean="0"/>
            <a:t>;</a:t>
          </a:r>
          <a:endParaRPr lang="ru-R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300" kern="1200" smtClean="0"/>
            <a:t>корректировку основных образовательных программ начального общего, основного общего, среднего (полного) общего образования с учетом федеральных государственных образовательных стандартов, а также российских и международных исследований образовательных достижений школьников;</a:t>
          </a:r>
          <a:endParaRPr lang="ru-RU" sz="1300" kern="120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300" kern="1200" smtClean="0"/>
            <a:t>разработку комплексной программы повышения профессионального уровня педагогических работников общеобразовательных организаций,;</a:t>
          </a:r>
          <a:endParaRPr lang="ru-RU" sz="1300" kern="120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300" kern="1200" dirty="0" smtClean="0"/>
            <a:t>формирование кадровой политики с учетом внедрения профессионального </a:t>
          </a:r>
          <a:r>
            <a:rPr lang="ru-RU" sz="1300" kern="1200" dirty="0" smtClean="0">
              <a:hlinkClick xmlns:r="http://schemas.openxmlformats.org/officeDocument/2006/relationships" r:id="rId2"/>
            </a:rPr>
            <a:t>стандарта</a:t>
          </a:r>
          <a:r>
            <a:rPr lang="ru-RU" sz="1300" kern="1200" dirty="0" smtClean="0"/>
            <a:t> "Педагог".</a:t>
          </a:r>
          <a:endParaRPr lang="ru-RU" sz="1300" kern="1200" dirty="0"/>
        </a:p>
      </dsp:txBody>
      <dsp:txXfrm>
        <a:off x="0" y="703577"/>
        <a:ext cx="7512496" cy="1618740"/>
      </dsp:txXfrm>
    </dsp:sp>
    <dsp:sp modelId="{13B25391-A1AA-4AD1-A168-DD746556C24B}">
      <dsp:nvSpPr>
        <dsp:cNvPr id="0" name=""/>
        <dsp:cNvSpPr/>
      </dsp:nvSpPr>
      <dsp:spPr>
        <a:xfrm>
          <a:off x="0" y="2322317"/>
          <a:ext cx="7512496" cy="6762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Обеспечение равного доступа к качественному образованию включает в себя:</a:t>
          </a:r>
          <a:endParaRPr lang="ru-RU" sz="1700" kern="1200" dirty="0"/>
        </a:p>
      </dsp:txBody>
      <dsp:txXfrm>
        <a:off x="33012" y="2355329"/>
        <a:ext cx="7446472" cy="610236"/>
      </dsp:txXfrm>
    </dsp:sp>
    <dsp:sp modelId="{A9AF6BE3-F20F-4583-9B0D-FE128A132E50}">
      <dsp:nvSpPr>
        <dsp:cNvPr id="0" name=""/>
        <dsp:cNvSpPr/>
      </dsp:nvSpPr>
      <dsp:spPr>
        <a:xfrm>
          <a:off x="0" y="2998577"/>
          <a:ext cx="7512496" cy="10381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8522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300" kern="1200" dirty="0" smtClean="0"/>
            <a:t>развитие системы независимой оценки качества общего образования;</a:t>
          </a:r>
          <a:endParaRPr lang="ru-R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300" kern="1200" smtClean="0"/>
            <a:t>реализацию мероприятий по поддержке общеобразовательных организаций и учителей, работающих в сложных социальных условиях;</a:t>
          </a:r>
          <a:endParaRPr lang="ru-RU" sz="1300" kern="120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300" kern="1200" dirty="0" smtClean="0"/>
            <a:t>разработку и реализацию региональных комплексов мер, направленных на совершенствование профессиональной ориентации обучающихся в общеобразовательных организациях.</a:t>
          </a:r>
          <a:endParaRPr lang="ru-RU" sz="1300" kern="1200" dirty="0"/>
        </a:p>
      </dsp:txBody>
      <dsp:txXfrm>
        <a:off x="0" y="2998577"/>
        <a:ext cx="7512496" cy="103810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6DF01E-53AC-4926-826E-F86C5DC8D32E}">
      <dsp:nvSpPr>
        <dsp:cNvPr id="0" name=""/>
        <dsp:cNvSpPr/>
      </dsp:nvSpPr>
      <dsp:spPr>
        <a:xfrm>
          <a:off x="0" y="3483392"/>
          <a:ext cx="9118847" cy="5787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Результаты данных проектов направлены на обеспечение условий для развития и внедрения независимой системы оценки качества образования на всех уровнях системы образования и решение задачи по развитию системы оценки качества образования и востребованности образовательных услуг.</a:t>
          </a:r>
          <a:endParaRPr lang="ru-RU" sz="1000" kern="1200" dirty="0"/>
        </a:p>
      </dsp:txBody>
      <dsp:txXfrm>
        <a:off x="0" y="3483392"/>
        <a:ext cx="9118847" cy="578792"/>
      </dsp:txXfrm>
    </dsp:sp>
    <dsp:sp modelId="{65EBB5E0-AB73-4EBF-A15C-F183F80AA337}">
      <dsp:nvSpPr>
        <dsp:cNvPr id="0" name=""/>
        <dsp:cNvSpPr/>
      </dsp:nvSpPr>
      <dsp:spPr>
        <a:xfrm rot="10800000">
          <a:off x="0" y="1814"/>
          <a:ext cx="9118847" cy="3515867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В рамках Федеральной целевой программы развития образования на 2011-2015 годы в рамках государственной программы Российской Федерации «Развитие образования» на 2013 - 2020 годы Управление надзора и контроля за деятельностью органов исполнительной власти субъектов Российской Федерации от лица Федеральной службы по надзору в сфере образования и науки в 2014 году выступило заказчиком по следующим проектам:</a:t>
          </a:r>
          <a:endParaRPr lang="ru-RU" sz="1400" kern="1200" dirty="0"/>
        </a:p>
      </dsp:txBody>
      <dsp:txXfrm rot="-10800000">
        <a:off x="0" y="1814"/>
        <a:ext cx="9118847" cy="1234069"/>
      </dsp:txXfrm>
    </dsp:sp>
    <dsp:sp modelId="{5555B426-86A5-4C4A-87A9-4F3EF9C779FC}">
      <dsp:nvSpPr>
        <dsp:cNvPr id="0" name=""/>
        <dsp:cNvSpPr/>
      </dsp:nvSpPr>
      <dsp:spPr>
        <a:xfrm>
          <a:off x="0" y="1103984"/>
          <a:ext cx="9118847" cy="225300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10160" rIns="56896" bIns="1016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ts val="1200"/>
            </a:spcAft>
          </a:pPr>
          <a:r>
            <a:rPr lang="ru-RU" sz="800" kern="1200" dirty="0" smtClean="0"/>
            <a:t>- Экспертный анализ уровня профессиональных компетенций учителей истории и обществознания в субъектах Российской Федерации с учетом внедрения концепции нового учебно-методического комплекса по отечественной истории;</a:t>
          </a:r>
        </a:p>
        <a:p>
          <a:pPr lvl="0" algn="l" defTabSz="355600">
            <a:lnSpc>
              <a:spcPct val="90000"/>
            </a:lnSpc>
            <a:spcBef>
              <a:spcPct val="0"/>
            </a:spcBef>
            <a:spcAft>
              <a:spcPts val="1200"/>
            </a:spcAft>
          </a:pPr>
          <a:r>
            <a:rPr lang="ru-RU" sz="800" kern="1200" dirty="0" smtClean="0"/>
            <a:t>- Исследование необходимости формирования новых элементов в модели проведения контрольно-надзорных мероприятий в системах дошкольного и дополнительного образования в 2014 году</a:t>
          </a:r>
        </a:p>
        <a:p>
          <a:pPr lvl="0" algn="l" defTabSz="355600">
            <a:lnSpc>
              <a:spcPct val="90000"/>
            </a:lnSpc>
            <a:spcBef>
              <a:spcPct val="0"/>
            </a:spcBef>
            <a:spcAft>
              <a:spcPts val="1200"/>
            </a:spcAft>
          </a:pPr>
          <a:r>
            <a:rPr lang="ru-RU" sz="800" kern="1200" dirty="0" smtClean="0"/>
            <a:t>- Проведение международных сравнительных исследований качества общего образования (</a:t>
          </a:r>
          <a:r>
            <a:rPr lang="en-US" sz="800" kern="1200" dirty="0" smtClean="0"/>
            <a:t>PIRLS</a:t>
          </a:r>
          <a:r>
            <a:rPr lang="ru-RU" sz="800" kern="1200" dirty="0" smtClean="0"/>
            <a:t>, </a:t>
          </a:r>
          <a:r>
            <a:rPr lang="en-US" sz="800" kern="1200" dirty="0" smtClean="0"/>
            <a:t>TIMSS</a:t>
          </a:r>
          <a:r>
            <a:rPr lang="ru-RU" sz="800" kern="1200" dirty="0" smtClean="0"/>
            <a:t>, </a:t>
          </a:r>
          <a:r>
            <a:rPr lang="en-US" sz="800" kern="1200" dirty="0" smtClean="0"/>
            <a:t>PISA</a:t>
          </a:r>
          <a:r>
            <a:rPr lang="ru-RU" sz="800" kern="1200" dirty="0" smtClean="0"/>
            <a:t>) в Российской Федерации в 2014-2015 годах;</a:t>
          </a:r>
        </a:p>
        <a:p>
          <a:pPr lvl="0" algn="l" defTabSz="355600">
            <a:lnSpc>
              <a:spcPct val="90000"/>
            </a:lnSpc>
            <a:spcBef>
              <a:spcPct val="0"/>
            </a:spcBef>
            <a:spcAft>
              <a:spcPts val="1200"/>
            </a:spcAft>
          </a:pPr>
          <a:r>
            <a:rPr lang="ru-RU" sz="800" kern="1200" dirty="0" smtClean="0"/>
            <a:t>- Проведение международного сравнительного исследования оценки качества граждановедческого образования (ICCS) в 2014-2015 годах в Российской Федерации;</a:t>
          </a:r>
        </a:p>
        <a:p>
          <a:pPr lvl="0" algn="l" defTabSz="355600">
            <a:lnSpc>
              <a:spcPct val="90000"/>
            </a:lnSpc>
            <a:spcBef>
              <a:spcPct val="0"/>
            </a:spcBef>
            <a:spcAft>
              <a:spcPts val="1200"/>
            </a:spcAft>
          </a:pPr>
          <a:r>
            <a:rPr lang="ru-RU" sz="800" kern="1200" dirty="0" smtClean="0"/>
            <a:t>- Развитие процедур оценки качества образования в начальной и основной школе, включая мониторинговые исследования (представляющее собой национальные исследования качества образования (НИКО) обучающихся общеобразовательных организаций по ряду предметов);</a:t>
          </a:r>
        </a:p>
        <a:p>
          <a:pPr lvl="0" algn="l" defTabSz="355600">
            <a:lnSpc>
              <a:spcPct val="90000"/>
            </a:lnSpc>
            <a:spcBef>
              <a:spcPct val="0"/>
            </a:spcBef>
            <a:spcAft>
              <a:spcPts val="1200"/>
            </a:spcAft>
          </a:pPr>
          <a:r>
            <a:rPr lang="ru-RU" sz="800" kern="1200" dirty="0" smtClean="0"/>
            <a:t>- Формирование механизмов проведения общественного мониторинга деятельности образовательных организаций</a:t>
          </a:r>
        </a:p>
        <a:p>
          <a:pPr lvl="0" algn="l" defTabSz="355600">
            <a:lnSpc>
              <a:spcPct val="90000"/>
            </a:lnSpc>
            <a:spcBef>
              <a:spcPct val="0"/>
            </a:spcBef>
            <a:spcAft>
              <a:spcPts val="1200"/>
            </a:spcAft>
          </a:pPr>
          <a:r>
            <a:rPr lang="ru-RU" sz="800" kern="1200" dirty="0" smtClean="0"/>
            <a:t>- Совершенствование механизмов использования результатов контрольно-надзорной деятельности для развития региональных образовательных систем;</a:t>
          </a:r>
        </a:p>
        <a:p>
          <a:pPr lvl="0" algn="l" defTabSz="355600">
            <a:lnSpc>
              <a:spcPct val="90000"/>
            </a:lnSpc>
            <a:spcBef>
              <a:spcPct val="0"/>
            </a:spcBef>
            <a:spcAft>
              <a:spcPts val="1200"/>
            </a:spcAft>
          </a:pPr>
          <a:r>
            <a:rPr lang="ru-RU" sz="800" kern="1200" dirty="0" smtClean="0"/>
            <a:t>- Апробация внедрения критериев показателей эффективности деятельности органов исполнительной власти субъектов Российской Федерации при осуществлении переданных полномочий Российской Федерации в сфере образования.</a:t>
          </a:r>
          <a:endParaRPr lang="ru-RU" sz="800" kern="1200" dirty="0"/>
        </a:p>
      </dsp:txBody>
      <dsp:txXfrm>
        <a:off x="0" y="1103984"/>
        <a:ext cx="9118847" cy="225300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146817-202C-4FD9-AA03-36B789FD9AB8}">
      <dsp:nvSpPr>
        <dsp:cNvPr id="0" name=""/>
        <dsp:cNvSpPr/>
      </dsp:nvSpPr>
      <dsp:spPr>
        <a:xfrm>
          <a:off x="900273" y="2359754"/>
          <a:ext cx="522215" cy="10850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61107" y="0"/>
              </a:lnTo>
              <a:lnTo>
                <a:pt x="261107" y="1085066"/>
              </a:lnTo>
              <a:lnTo>
                <a:pt x="522215" y="108506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131275" y="2872182"/>
        <a:ext cx="60209" cy="60209"/>
      </dsp:txXfrm>
    </dsp:sp>
    <dsp:sp modelId="{FA460F22-062E-49B6-BF9C-A02DA9149F76}">
      <dsp:nvSpPr>
        <dsp:cNvPr id="0" name=""/>
        <dsp:cNvSpPr/>
      </dsp:nvSpPr>
      <dsp:spPr>
        <a:xfrm>
          <a:off x="900273" y="2314034"/>
          <a:ext cx="52221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61107" y="45720"/>
              </a:lnTo>
              <a:lnTo>
                <a:pt x="261107" y="61308"/>
              </a:lnTo>
              <a:lnTo>
                <a:pt x="522215" y="6130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148319" y="2346692"/>
        <a:ext cx="26122" cy="26122"/>
      </dsp:txXfrm>
    </dsp:sp>
    <dsp:sp modelId="{8F74A519-3BB3-4A24-811C-F3BD635B35FB}">
      <dsp:nvSpPr>
        <dsp:cNvPr id="0" name=""/>
        <dsp:cNvSpPr/>
      </dsp:nvSpPr>
      <dsp:spPr>
        <a:xfrm>
          <a:off x="900273" y="1239179"/>
          <a:ext cx="522215" cy="1120574"/>
        </a:xfrm>
        <a:custGeom>
          <a:avLst/>
          <a:gdLst/>
          <a:ahLst/>
          <a:cxnLst/>
          <a:rect l="0" t="0" r="0" b="0"/>
          <a:pathLst>
            <a:path>
              <a:moveTo>
                <a:pt x="0" y="1120574"/>
              </a:moveTo>
              <a:lnTo>
                <a:pt x="261107" y="1120574"/>
              </a:lnTo>
              <a:lnTo>
                <a:pt x="261107" y="0"/>
              </a:lnTo>
              <a:lnTo>
                <a:pt x="522215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130473" y="1768559"/>
        <a:ext cx="61814" cy="61814"/>
      </dsp:txXfrm>
    </dsp:sp>
    <dsp:sp modelId="{4B2CB413-6573-454B-964C-C7C0EC9DF6C6}">
      <dsp:nvSpPr>
        <dsp:cNvPr id="0" name=""/>
        <dsp:cNvSpPr/>
      </dsp:nvSpPr>
      <dsp:spPr>
        <a:xfrm rot="16200000">
          <a:off x="-372564" y="1988082"/>
          <a:ext cx="1802332" cy="7433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500" kern="1200" dirty="0" smtClean="0"/>
            <a:t>Задачи</a:t>
          </a:r>
          <a:endParaRPr lang="ru-RU" sz="4500" kern="1200" dirty="0"/>
        </a:p>
      </dsp:txBody>
      <dsp:txXfrm>
        <a:off x="-372564" y="1988082"/>
        <a:ext cx="1802332" cy="743342"/>
      </dsp:txXfrm>
    </dsp:sp>
    <dsp:sp modelId="{8DF7B40E-F0D7-4754-AA1A-1A91A575D77C}">
      <dsp:nvSpPr>
        <dsp:cNvPr id="0" name=""/>
        <dsp:cNvSpPr/>
      </dsp:nvSpPr>
      <dsp:spPr>
        <a:xfrm>
          <a:off x="1422488" y="764016"/>
          <a:ext cx="7156818" cy="9503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разработка новой модели общероссийской системы оценки качества общего образования, охватывающей федеральный, региональный, муниципальный уровни, уровень образовательной организации, а также создание инструментария ее реализации с обеспечением комплексного электронного мониторинга качества общего образования</a:t>
          </a:r>
          <a:endParaRPr lang="ru-RU" sz="1400" kern="1200" dirty="0"/>
        </a:p>
      </dsp:txBody>
      <dsp:txXfrm>
        <a:off x="1422488" y="764016"/>
        <a:ext cx="7156818" cy="950326"/>
      </dsp:txXfrm>
    </dsp:sp>
    <dsp:sp modelId="{B08906B0-850D-4209-9713-D158D84666FA}">
      <dsp:nvSpPr>
        <dsp:cNvPr id="0" name=""/>
        <dsp:cNvSpPr/>
      </dsp:nvSpPr>
      <dsp:spPr>
        <a:xfrm>
          <a:off x="1422488" y="1900178"/>
          <a:ext cx="7156818" cy="9503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разработка моделей оценки качества дошкольного, начального профессионального, среднего профессионального, высшего профессионального, послевузовского профессионального и дополнительного образования, технологии и методики проведения процедур контроля и оценки качества образования</a:t>
          </a:r>
          <a:endParaRPr lang="ru-RU" sz="1400" kern="1200" dirty="0"/>
        </a:p>
      </dsp:txBody>
      <dsp:txXfrm>
        <a:off x="1422488" y="1900178"/>
        <a:ext cx="7156818" cy="950326"/>
      </dsp:txXfrm>
    </dsp:sp>
    <dsp:sp modelId="{8562771E-616B-4D27-BB24-6919AEF9410B}">
      <dsp:nvSpPr>
        <dsp:cNvPr id="0" name=""/>
        <dsp:cNvSpPr/>
      </dsp:nvSpPr>
      <dsp:spPr>
        <a:xfrm>
          <a:off x="1422488" y="2969657"/>
          <a:ext cx="7156818" cy="9503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создание механизма комплексной оценки академических достижений обучающегося, его компетенции и способностей. Для ступеней и уровней образования, обучение на которых не заканчивается выдачей документа государственного образца, указанные механизмы будут носить мониторинговый характер</a:t>
          </a:r>
          <a:endParaRPr lang="ru-RU" sz="1400" kern="1200" dirty="0"/>
        </a:p>
      </dsp:txBody>
      <dsp:txXfrm>
        <a:off x="1422488" y="2969657"/>
        <a:ext cx="7156818" cy="9503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42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42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EF88B23-9694-4A4C-91CF-83A107F4051D}" type="datetimeFigureOut">
              <a:rPr lang="ru-RU"/>
              <a:pPr>
                <a:defRPr/>
              </a:pPr>
              <a:t>05.02.2015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8406"/>
            <a:ext cx="2946400" cy="494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378406"/>
            <a:ext cx="2946400" cy="494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9F149B7-D4A8-41CD-80C6-BC9BC91A68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78707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42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42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9A5D9E8-DC11-4F88-B055-7C6033DE779E}" type="datetimeFigureOut">
              <a:rPr lang="ru-RU"/>
              <a:pPr>
                <a:defRPr/>
              </a:pPr>
              <a:t>05.02.2015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9538" y="741363"/>
            <a:ext cx="657860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689993"/>
            <a:ext cx="5438775" cy="44436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406"/>
            <a:ext cx="2946400" cy="494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378406"/>
            <a:ext cx="2946400" cy="494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9D042E8-DB45-4D3D-A82D-A6AC747BD7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04635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09538" y="741363"/>
            <a:ext cx="6578600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325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BAF25C5-A627-43F6-A001-A5835A4BD53A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16133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09538" y="741363"/>
            <a:ext cx="6578600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4819" name="Номер слайда 3"/>
          <p:cNvSpPr txBox="1">
            <a:spLocks noGrp="1"/>
          </p:cNvSpPr>
          <p:nvPr/>
        </p:nvSpPr>
        <p:spPr bwMode="auto">
          <a:xfrm>
            <a:off x="3849688" y="9378406"/>
            <a:ext cx="2946400" cy="494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FC53C7A-BD4F-4803-98D7-6398166425C0}" type="slidenum">
              <a:rPr lang="ru-RU" sz="1200">
                <a:latin typeface="Calibri" pitchFamily="34" charset="0"/>
              </a:rPr>
              <a:pPr algn="r"/>
              <a:t>13</a:t>
            </a:fld>
            <a:endParaRPr lang="ru-RU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48674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09538" y="741363"/>
            <a:ext cx="6578600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5939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60610A5B-78C8-4F91-BC82-F4B1F3E5F0B9}" type="slidenum">
              <a:rPr lang="ru-RU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1437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09538" y="741363"/>
            <a:ext cx="6578600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4819" name="Номер слайда 3"/>
          <p:cNvSpPr txBox="1">
            <a:spLocks noGrp="1"/>
          </p:cNvSpPr>
          <p:nvPr/>
        </p:nvSpPr>
        <p:spPr bwMode="auto">
          <a:xfrm>
            <a:off x="3849688" y="9378406"/>
            <a:ext cx="2946400" cy="494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FC53C7A-BD4F-4803-98D7-6398166425C0}" type="slidenum">
              <a:rPr lang="ru-RU" sz="1200">
                <a:solidFill>
                  <a:prstClr val="black"/>
                </a:solidFill>
                <a:latin typeface="Calibri" pitchFamily="34" charset="0"/>
              </a:rPr>
              <a:pPr algn="r"/>
              <a:t>15</a:t>
            </a:fld>
            <a:endParaRPr lang="ru-RU" sz="120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8145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9538" y="741363"/>
            <a:ext cx="6578600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6635" indent="-283321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33285" indent="-226657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86598" indent="-226657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9912" indent="-226657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93226" indent="-22665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46540" indent="-22665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399854" indent="-22665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53167" indent="-22665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71280866-BBF0-40CD-86C6-A28C2741F0F2}" type="slidenum">
              <a:rPr lang="ru-RU" altLang="ru-RU">
                <a:solidFill>
                  <a:srgbClr val="000000"/>
                </a:solidFill>
              </a:rPr>
              <a:pPr/>
              <a:t>24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9538" y="741363"/>
            <a:ext cx="6578600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6635" indent="-283321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33285" indent="-226657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86598" indent="-226657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9912" indent="-226657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93226" indent="-22665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46540" indent="-22665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399854" indent="-22665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53167" indent="-22665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9A6FB8AC-0401-45F7-92AD-9CE26AADF86A}" type="slidenum">
              <a:rPr lang="ru-RU" altLang="ru-RU">
                <a:solidFill>
                  <a:srgbClr val="000000"/>
                </a:solidFill>
              </a:rPr>
              <a:pPr/>
              <a:t>25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9538" y="741363"/>
            <a:ext cx="6578600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6635" indent="-283321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33285" indent="-226657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86598" indent="-226657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9912" indent="-226657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93226" indent="-22665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46540" indent="-22665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399854" indent="-22665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53167" indent="-22665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E09F3FA8-C2A4-40AD-B699-CA804C6FC974}" type="slidenum">
              <a:rPr lang="ru-RU" altLang="ru-RU">
                <a:solidFill>
                  <a:srgbClr val="000000"/>
                </a:solidFill>
              </a:rPr>
              <a:pPr/>
              <a:t>26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9538" y="741363"/>
            <a:ext cx="6578600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33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6635" indent="-283321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33285" indent="-226657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86598" indent="-226657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9912" indent="-226657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93226" indent="-22665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46540" indent="-22665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399854" indent="-22665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53167" indent="-22665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D0594266-9D1A-48A6-9618-3330B401D9F0}" type="slidenum">
              <a:rPr lang="ru-RU" altLang="ru-RU">
                <a:solidFill>
                  <a:srgbClr val="000000"/>
                </a:solidFill>
              </a:rPr>
              <a:pPr/>
              <a:t>27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9538" y="741363"/>
            <a:ext cx="6578600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53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6635" indent="-283321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33285" indent="-226657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86598" indent="-226657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9912" indent="-226657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93226" indent="-22665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46540" indent="-22665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399854" indent="-22665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53167" indent="-22665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D60C623F-C980-4C27-AE88-D532C3A8E11A}" type="slidenum">
              <a:rPr lang="ru-RU" altLang="ru-RU">
                <a:solidFill>
                  <a:srgbClr val="000000"/>
                </a:solidFill>
              </a:rPr>
              <a:pPr/>
              <a:t>28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9538" y="741363"/>
            <a:ext cx="6578600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6635" indent="-283321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33285" indent="-226657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86598" indent="-226657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9912" indent="-226657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93226" indent="-22665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46540" indent="-22665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399854" indent="-22665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53167" indent="-22665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2A9198AD-FDFA-42D3-BB3F-88585CCFE9C6}" type="slidenum">
              <a:rPr lang="ru-RU" altLang="ru-RU">
                <a:solidFill>
                  <a:srgbClr val="000000"/>
                </a:solidFill>
              </a:rPr>
              <a:pPr/>
              <a:t>29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9538" y="741363"/>
            <a:ext cx="6578600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6635" indent="-283321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33285" indent="-226657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86598" indent="-226657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9912" indent="-226657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93226" indent="-22665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46540" indent="-22665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399854" indent="-22665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53167" indent="-22665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D4BDF2E6-8C7E-42AF-A61C-527974C12544}" type="slidenum">
              <a:rPr lang="ru-RU" altLang="ru-RU">
                <a:solidFill>
                  <a:srgbClr val="000000"/>
                </a:solidFill>
              </a:rPr>
              <a:pPr/>
              <a:t>30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09538" y="741363"/>
            <a:ext cx="6578600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939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0610A5B-78C8-4F91-BC82-F4B1F3E5F0B9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142970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EF7505FA-546D-4730-A115-5DE3B22FB34E}" type="slidenum">
              <a:rPr lang="ru-RU" altLang="ru-RU">
                <a:solidFill>
                  <a:prstClr val="black"/>
                </a:solidFill>
              </a:rPr>
              <a:pPr/>
              <a:t>31</a:t>
            </a:fld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21507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09538" y="741363"/>
            <a:ext cx="6578600" cy="3702050"/>
          </a:xfrm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9538" y="741363"/>
            <a:ext cx="6578600" cy="37020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D042E8-DB45-4D3D-A82D-A6AC747BD70D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79035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9538" y="741363"/>
            <a:ext cx="6578600" cy="37020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D042E8-DB45-4D3D-A82D-A6AC747BD70D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71451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09538" y="741363"/>
            <a:ext cx="6578600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4819" name="Номер слайда 3"/>
          <p:cNvSpPr txBox="1">
            <a:spLocks noGrp="1"/>
          </p:cNvSpPr>
          <p:nvPr/>
        </p:nvSpPr>
        <p:spPr bwMode="auto">
          <a:xfrm>
            <a:off x="3849688" y="9378406"/>
            <a:ext cx="2946400" cy="494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FC53C7A-BD4F-4803-98D7-6398166425C0}" type="slidenum">
              <a:rPr lang="ru-RU" sz="1200">
                <a:solidFill>
                  <a:prstClr val="black"/>
                </a:solidFill>
                <a:latin typeface="Calibri" pitchFamily="34" charset="0"/>
              </a:rPr>
              <a:pPr algn="r"/>
              <a:t>8</a:t>
            </a:fld>
            <a:endParaRPr lang="ru-RU" sz="120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60702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09538" y="741363"/>
            <a:ext cx="6578600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957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09571" name="Номер слайда 3"/>
          <p:cNvSpPr txBox="1">
            <a:spLocks noGrp="1"/>
          </p:cNvSpPr>
          <p:nvPr/>
        </p:nvSpPr>
        <p:spPr bwMode="auto">
          <a:xfrm>
            <a:off x="3849648" y="9377867"/>
            <a:ext cx="2946448" cy="49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2" rIns="91424" bIns="45712" anchor="b"/>
          <a:lstStyle/>
          <a:p>
            <a:pPr algn="r"/>
            <a:fld id="{8D36B40F-22CB-4D91-A517-52EF76B62D93}" type="slidenum">
              <a:rPr lang="ru-RU" sz="1200">
                <a:solidFill>
                  <a:srgbClr val="000000"/>
                </a:solidFill>
                <a:latin typeface="Calibri" pitchFamily="34" charset="0"/>
              </a:rPr>
              <a:pPr algn="r"/>
              <a:t>9</a:t>
            </a:fld>
            <a:endParaRPr lang="ru-RU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09538" y="741363"/>
            <a:ext cx="6578600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4819" name="Номер слайда 3"/>
          <p:cNvSpPr txBox="1">
            <a:spLocks noGrp="1"/>
          </p:cNvSpPr>
          <p:nvPr/>
        </p:nvSpPr>
        <p:spPr bwMode="auto">
          <a:xfrm>
            <a:off x="3849688" y="9378406"/>
            <a:ext cx="2946400" cy="494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FC53C7A-BD4F-4803-98D7-6398166425C0}" type="slidenum">
              <a:rPr lang="ru-RU" sz="1200">
                <a:solidFill>
                  <a:prstClr val="black"/>
                </a:solidFill>
                <a:latin typeface="Calibri" pitchFamily="34" charset="0"/>
              </a:rPr>
              <a:pPr algn="r"/>
              <a:t>10</a:t>
            </a:fld>
            <a:endParaRPr lang="ru-RU" sz="120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39211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09538" y="741363"/>
            <a:ext cx="6578600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4819" name="Номер слайда 3"/>
          <p:cNvSpPr txBox="1">
            <a:spLocks noGrp="1"/>
          </p:cNvSpPr>
          <p:nvPr/>
        </p:nvSpPr>
        <p:spPr bwMode="auto">
          <a:xfrm>
            <a:off x="3849688" y="9378406"/>
            <a:ext cx="2946400" cy="494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FC53C7A-BD4F-4803-98D7-6398166425C0}" type="slidenum">
              <a:rPr lang="ru-RU" sz="1200">
                <a:solidFill>
                  <a:prstClr val="black"/>
                </a:solidFill>
                <a:latin typeface="Calibri" pitchFamily="34" charset="0"/>
              </a:rPr>
              <a:pPr algn="r"/>
              <a:t>11</a:t>
            </a:fld>
            <a:endParaRPr lang="ru-RU" sz="120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39211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09538" y="741363"/>
            <a:ext cx="6578600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4819" name="Номер слайда 3"/>
          <p:cNvSpPr txBox="1">
            <a:spLocks noGrp="1"/>
          </p:cNvSpPr>
          <p:nvPr/>
        </p:nvSpPr>
        <p:spPr bwMode="auto">
          <a:xfrm>
            <a:off x="3849688" y="9378406"/>
            <a:ext cx="2946400" cy="494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FC53C7A-BD4F-4803-98D7-6398166425C0}" type="slidenum">
              <a:rPr lang="ru-RU" sz="1200">
                <a:solidFill>
                  <a:prstClr val="black"/>
                </a:solidFill>
                <a:latin typeface="Calibri" pitchFamily="34" charset="0"/>
              </a:rPr>
              <a:pPr algn="r"/>
              <a:t>12</a:t>
            </a:fld>
            <a:endParaRPr lang="ru-RU" sz="120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89514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72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551FA-8605-4720-AB93-90AF295C6CB9}" type="datetimeFigureOut">
              <a:rPr lang="ru-RU"/>
              <a:pPr>
                <a:defRPr/>
              </a:pPr>
              <a:t>05.02.2015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C0224-97F7-490A-B934-2FB382DE13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94CF97-62A0-4DAC-9DB1-FF17090F65A7}" type="datetimeFigureOut">
              <a:rPr lang="ru-RU"/>
              <a:pPr>
                <a:defRPr/>
              </a:pPr>
              <a:t>05.02.2015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ACABE5-8475-4850-83F6-7462E25008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91" indent="0" algn="ctr">
              <a:buNone/>
              <a:defRPr sz="1500"/>
            </a:lvl2pPr>
            <a:lvl3pPr marL="685783" indent="0" algn="ctr">
              <a:buNone/>
              <a:defRPr sz="1351"/>
            </a:lvl3pPr>
            <a:lvl4pPr marL="1028674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9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1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3D379F-DF68-4A04-B3CB-FD0B6297A627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8A290F-6527-4C5B-9396-EE4B8A251F4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57708992"/>
      </p:ext>
    </p:extLst>
  </p:cSld>
  <p:clrMapOvr>
    <a:masterClrMapping/>
  </p:clrMapOvr>
  <p:transition>
    <p:wipe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AB398B-19CD-4D5F-8F2B-1496CE383B2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C6BF65-9C13-40E3-9EEB-2F4BB9226F7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00716422"/>
      </p:ext>
    </p:extLst>
  </p:cSld>
  <p:clrMapOvr>
    <a:masterClrMapping/>
  </p:clrMapOvr>
  <p:transition>
    <p:wipe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90" y="1282353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90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3pPr>
            <a:lvl4pPr marL="102867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CD16A1-5E01-40E6-966B-76DDA7BC69A2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583076-A394-44AB-86C3-2E6171C6346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46356266"/>
      </p:ext>
    </p:extLst>
  </p:cSld>
  <p:clrMapOvr>
    <a:masterClrMapping/>
  </p:clrMapOvr>
  <p:transition>
    <p:wipe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1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1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BC48EB-086F-4734-B091-D366CA645356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A0038D-42BE-495A-95BE-01E7FEC5721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61327244"/>
      </p:ext>
    </p:extLst>
  </p:cSld>
  <p:clrMapOvr>
    <a:masterClrMapping/>
  </p:clrMapOvr>
  <p:transition>
    <p:wipe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3" y="273844"/>
            <a:ext cx="7886700" cy="9941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1" indent="0">
              <a:buNone/>
              <a:defRPr sz="1500" b="1"/>
            </a:lvl2pPr>
            <a:lvl3pPr marL="685783" indent="0">
              <a:buNone/>
              <a:defRPr sz="1351" b="1"/>
            </a:lvl3pPr>
            <a:lvl4pPr marL="1028674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1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1878809"/>
            <a:ext cx="3868340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7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1" indent="0">
              <a:buNone/>
              <a:defRPr sz="1500" b="1"/>
            </a:lvl2pPr>
            <a:lvl3pPr marL="685783" indent="0">
              <a:buNone/>
              <a:defRPr sz="1351" b="1"/>
            </a:lvl3pPr>
            <a:lvl4pPr marL="1028674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1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7" y="1878809"/>
            <a:ext cx="388739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61DDB2-E8D1-4011-83B1-9BA4CFF34555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05AFA3-7CC0-4956-9740-DD2B0DA307F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14060617"/>
      </p:ext>
    </p:extLst>
  </p:cSld>
  <p:clrMapOvr>
    <a:masterClrMapping/>
  </p:clrMapOvr>
  <p:transition>
    <p:wipe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C9806A-F28A-491B-98BB-7D15A617F589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34F6C1-1476-430D-9631-3C2FADB00D1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38667961"/>
      </p:ext>
    </p:extLst>
  </p:cSld>
  <p:clrMapOvr>
    <a:masterClrMapping/>
  </p:clrMapOvr>
  <p:transition>
    <p:wipe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0BD378-F494-4541-9D49-7DA5F2D318E1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554A1D-FD76-49AF-B2E8-D82BFC20A0A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26962935"/>
      </p:ext>
    </p:extLst>
  </p:cSld>
  <p:clrMapOvr>
    <a:masterClrMapping/>
  </p:clrMapOvr>
  <p:transition>
    <p:wipe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9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5" y="740573"/>
            <a:ext cx="4629151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5"/>
            <a:ext cx="2949179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91" indent="0">
              <a:buNone/>
              <a:defRPr sz="1051"/>
            </a:lvl2pPr>
            <a:lvl3pPr marL="685783" indent="0">
              <a:buNone/>
              <a:defRPr sz="900"/>
            </a:lvl3pPr>
            <a:lvl4pPr marL="1028674" indent="0">
              <a:buNone/>
              <a:defRPr sz="751"/>
            </a:lvl4pPr>
            <a:lvl5pPr marL="1371566" indent="0">
              <a:buNone/>
              <a:defRPr sz="751"/>
            </a:lvl5pPr>
            <a:lvl6pPr marL="1714457" indent="0">
              <a:buNone/>
              <a:defRPr sz="751"/>
            </a:lvl6pPr>
            <a:lvl7pPr marL="2057349" indent="0">
              <a:buNone/>
              <a:defRPr sz="751"/>
            </a:lvl7pPr>
            <a:lvl8pPr marL="2400240" indent="0">
              <a:buNone/>
              <a:defRPr sz="751"/>
            </a:lvl8pPr>
            <a:lvl9pPr marL="2743131" indent="0">
              <a:buNone/>
              <a:defRPr sz="75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11F8CB-6E7B-4C67-B239-3007A950678C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765761-A4A0-43F1-B749-7C9BC802EC1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90070328"/>
      </p:ext>
    </p:extLst>
  </p:cSld>
  <p:clrMapOvr>
    <a:masterClrMapping/>
  </p:clrMapOvr>
  <p:transition>
    <p:wipe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9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5" y="740573"/>
            <a:ext cx="4629151" cy="3655219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891" indent="0">
              <a:buNone/>
              <a:defRPr sz="2100"/>
            </a:lvl2pPr>
            <a:lvl3pPr marL="685783" indent="0">
              <a:buNone/>
              <a:defRPr sz="1800"/>
            </a:lvl3pPr>
            <a:lvl4pPr marL="1028674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9" indent="0">
              <a:buNone/>
              <a:defRPr sz="1500"/>
            </a:lvl7pPr>
            <a:lvl8pPr marL="2400240" indent="0">
              <a:buNone/>
              <a:defRPr sz="1500"/>
            </a:lvl8pPr>
            <a:lvl9pPr marL="2743131" indent="0">
              <a:buNone/>
              <a:defRPr sz="15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5"/>
            <a:ext cx="2949179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91" indent="0">
              <a:buNone/>
              <a:defRPr sz="1051"/>
            </a:lvl2pPr>
            <a:lvl3pPr marL="685783" indent="0">
              <a:buNone/>
              <a:defRPr sz="900"/>
            </a:lvl3pPr>
            <a:lvl4pPr marL="1028674" indent="0">
              <a:buNone/>
              <a:defRPr sz="751"/>
            </a:lvl4pPr>
            <a:lvl5pPr marL="1371566" indent="0">
              <a:buNone/>
              <a:defRPr sz="751"/>
            </a:lvl5pPr>
            <a:lvl6pPr marL="1714457" indent="0">
              <a:buNone/>
              <a:defRPr sz="751"/>
            </a:lvl6pPr>
            <a:lvl7pPr marL="2057349" indent="0">
              <a:buNone/>
              <a:defRPr sz="751"/>
            </a:lvl7pPr>
            <a:lvl8pPr marL="2400240" indent="0">
              <a:buNone/>
              <a:defRPr sz="751"/>
            </a:lvl8pPr>
            <a:lvl9pPr marL="2743131" indent="0">
              <a:buNone/>
              <a:defRPr sz="75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3812D-C1A2-4D05-9B91-93FA93B5447D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5ECC98-9119-4AFC-B7B0-846BC152D94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35407778"/>
      </p:ext>
    </p:extLst>
  </p:cSld>
  <p:clrMapOvr>
    <a:masterClrMapping/>
  </p:clrMapOvr>
  <p:transition>
    <p:wipe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7EC7AC-0A60-44A3-86BB-A43BD55382EB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95C508-493D-4D4B-8550-99D5BF30300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01927381"/>
      </p:ext>
    </p:extLst>
  </p:cSld>
  <p:clrMapOvr>
    <a:masterClrMapping/>
  </p:clrMapOvr>
  <p:transition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BF36CF-0A3C-47F8-B04A-48650009F402}" type="datetimeFigureOut">
              <a:rPr lang="ru-RU"/>
              <a:pPr>
                <a:defRPr/>
              </a:pPr>
              <a:t>05.02.2015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A6CB2A-DF0C-4AB6-BF86-A51512CD5F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83" y="273855"/>
            <a:ext cx="1971675" cy="435887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3" y="273855"/>
            <a:ext cx="5800725" cy="435887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FCBCFA-6DCF-43FF-96E8-20CC1B75E064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317CC7-E771-4474-AC03-DE80AD6F413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3405429"/>
      </p:ext>
    </p:extLst>
  </p:cSld>
  <p:clrMapOvr>
    <a:masterClrMapping/>
  </p:clrMapOvr>
  <p:transition>
    <p:wipe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55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EDA231-57CE-468F-97E7-509DD0DFE467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71168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A65E2-2C2B-41DA-9996-0776ECBC6D9A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55195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02DCFE-5191-40C2-9FBF-691548BB9823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94532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580A80-4C2F-4DA0-BC6B-B60F801C4F9B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78727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8F85CC-2AFE-4930-9525-84682E732A02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69259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180F90-E8A4-4AFE-B3DA-9BB2E02B1D56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96035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C6B4EA-E987-40F3-898B-D1CF0D199DE8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24416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97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CDB72-9544-485E-912C-6C99624DA9CF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642580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39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FBAAE4-191D-4012-AFB9-567D8A755C64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8011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72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C19096-539B-401D-8683-0EA4DFBA590F}" type="datetimeFigureOut">
              <a:rPr lang="ru-RU"/>
              <a:pPr>
                <a:defRPr/>
              </a:pPr>
              <a:t>05.02.2015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1B1CE2-35B2-463C-806A-DFF15E529B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FB4C14-0FE7-4A84-98C6-EF67CEF7222B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67182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AC9794-30C9-4404-AC74-4FBF9D44DC34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31172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44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EDA231-57CE-468F-97E7-509DD0DFE467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875416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A65E2-2C2B-41DA-9996-0776ECBC6D9A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0050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02DCFE-5191-40C2-9FBF-691548BB9823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351907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580A80-4C2F-4DA0-BC6B-B60F801C4F9B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515079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8F85CC-2AFE-4930-9525-84682E732A02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388240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180F90-E8A4-4AFE-B3DA-9BB2E02B1D56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75111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C6B4EA-E987-40F3-898B-D1CF0D199DE8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013787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97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CDB72-9544-485E-912C-6C99624DA9CF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4411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49C0E-9185-4A62-A409-05FC748ACFC6}" type="datetimeFigureOut">
              <a:rPr lang="ru-RU"/>
              <a:pPr>
                <a:defRPr/>
              </a:pPr>
              <a:t>05.02.2015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79A930-4DBC-44B2-B661-2C45C812F0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28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FBAAE4-191D-4012-AFB9-567D8A755C64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757845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FB4C14-0FE7-4A84-98C6-EF67CEF7222B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298686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AC9794-30C9-4404-AC74-4FBF9D44DC34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492733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32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EDA231-57CE-468F-97E7-509DD0DFE467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649700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A65E2-2C2B-41DA-9996-0776ECBC6D9A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367758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02DCFE-5191-40C2-9FBF-691548BB9823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352768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580A80-4C2F-4DA0-BC6B-B60F801C4F9B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43644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8F85CC-2AFE-4930-9525-84682E732A02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920527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180F90-E8A4-4AFE-B3DA-9BB2E02B1D56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757575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C6B4EA-E987-40F3-898B-D1CF0D199DE8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4509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0B6982-079B-4BEF-8A0C-C7FBA641AB52}" type="datetimeFigureOut">
              <a:rPr lang="ru-RU"/>
              <a:pPr>
                <a:defRPr/>
              </a:pPr>
              <a:t>05.02.2015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D940B1-CF83-4B38-B031-E2C94CE681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97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CDB72-9544-485E-912C-6C99624DA9CF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100695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1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FBAAE4-191D-4012-AFB9-567D8A755C64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304098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FB4C14-0FE7-4A84-98C6-EF67CEF7222B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018830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AC9794-30C9-4404-AC74-4FBF9D44DC34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035066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EDA231-57CE-468F-97E7-509DD0DFE467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203125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A65E2-2C2B-41DA-9996-0776ECBC6D9A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833147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02DCFE-5191-40C2-9FBF-691548BB9823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129059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580A80-4C2F-4DA0-BC6B-B60F801C4F9B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270849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8F85CC-2AFE-4930-9525-84682E732A02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093185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180F90-E8A4-4AFE-B3DA-9BB2E02B1D56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3337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A948D2-A08B-4A8D-8C73-A710779CF71F}" type="datetimeFigureOut">
              <a:rPr lang="ru-RU"/>
              <a:pPr>
                <a:defRPr/>
              </a:pPr>
              <a:t>05.02.2015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E96C1A-C686-4225-A44C-7B1A83E8C7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C6B4EA-E987-40F3-898B-D1CF0D199DE8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00958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CDB72-9544-485E-912C-6C99624DA9CF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862991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FBAAE4-191D-4012-AFB9-567D8A755C64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174924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FB4C14-0FE7-4A84-98C6-EF67CEF7222B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173948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AC9794-30C9-4404-AC74-4FBF9D44DC34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0117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6FAA2-1EA6-4B9A-9A1B-D16233F25937}" type="datetimeFigureOut">
              <a:rPr lang="ru-RU"/>
              <a:pPr>
                <a:defRPr/>
              </a:pPr>
              <a:t>05.02.2015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5D04BD-AA41-4D12-BD53-C33CF673A2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6F6721-4BBC-4ED2-BE87-E83AB6433722}" type="datetimeFigureOut">
              <a:rPr lang="ru-RU"/>
              <a:pPr>
                <a:defRPr/>
              </a:pPr>
              <a:t>05.02.2015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0A3467-6ECB-4C15-877B-A8CD039D42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92505B-884D-435B-A595-6F8F4B679A0D}" type="datetimeFigureOut">
              <a:rPr lang="ru-RU"/>
              <a:pPr>
                <a:defRPr/>
              </a:pPr>
              <a:t>05.02.2015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1B778A-6114-42FE-8ECA-F64466D39C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97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8F866E-2763-4639-AF59-226BE0C50CAB}" type="datetimeFigureOut">
              <a:rPr lang="ru-RU"/>
              <a:pPr>
                <a:defRPr/>
              </a:pPr>
              <a:t>05.02.2015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EA7ACB-C425-484D-B96E-54E2DFAD45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1E9174-92FE-4ED6-A0B6-A3018A59DA4B}" type="datetimeFigureOut">
              <a:rPr lang="ru-RU"/>
              <a:pPr>
                <a:defRPr/>
              </a:pPr>
              <a:t>05.02.2015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556B28-C4C4-49E3-8878-E65BC629A7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5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BD36FC-2393-473A-9DAB-F2BFF2DB0C99}" type="datetimeFigureOut">
              <a:rPr lang="ru-RU"/>
              <a:pPr>
                <a:defRPr/>
              </a:pPr>
              <a:t>05.02.2015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DF2605-C6A2-40FF-9012-260BF5E48E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58BD36-664D-4945-AE04-9FB6B8F98DDF}" type="datetimeFigureOut">
              <a:rPr lang="ru-RU"/>
              <a:pPr>
                <a:defRPr/>
              </a:pPr>
              <a:t>05.02.2015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F54A5C-B928-4321-89CB-C09DA4BB39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FABE99-9929-47CE-BB5F-38E1F4039D03}" type="datetimeFigureOut">
              <a:rPr lang="ru-RU"/>
              <a:pPr>
                <a:defRPr/>
              </a:pPr>
              <a:t>05.02.2015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BE98A6-1BDB-462D-BF9D-B51D6A1E03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72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551FA-8605-4720-AB93-90AF295C6CB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C0224-97F7-490A-B934-2FB382DE131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4398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1E9174-92FE-4ED6-A0B6-A3018A59DA4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556B28-C4C4-49E3-8878-E65BC629A71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1763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0FE4C0-960A-4A48-9145-4D58019AC6B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0E8374-394E-4758-8D1C-9EB470881AE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7630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D1BAD4-6070-4172-BE3C-8EA8647C554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96A0F0-A63A-473E-9150-0C876367BA8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814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1ACEAC-74A8-424F-A716-F561F079D9A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8A911-33B7-49BB-938F-5F8AAA854EC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6687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87E159-1827-435F-A2CD-E4511BA35A4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E75A75-6807-418F-8B59-FE4B1D95466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050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240EE3-CC60-4559-B239-70DBD044A06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CD642-FCC7-4B45-8CC8-F769D80877A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511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0FE4C0-960A-4A48-9145-4D58019AC6BF}" type="datetimeFigureOut">
              <a:rPr lang="ru-RU"/>
              <a:pPr>
                <a:defRPr/>
              </a:pPr>
              <a:t>05.02.2015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0E8374-394E-4758-8D1C-9EB470881A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97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F430E5-34C9-4658-9C1C-38FD876929A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47E1AD-5C48-4B5F-91DC-2A2FC960F57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9932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5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FDCBE4-FF3B-4D8D-8C61-82BF246C4C2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04BC9-D748-423D-9CB1-BA9C45FBA00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60913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94CF97-62A0-4DAC-9DB1-FF17090F65A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ACABE5-8475-4850-83F6-7462E25008E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67239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BF36CF-0A3C-47F8-B04A-48650009F40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A6CB2A-DF0C-4AB6-BF86-A51512CD5F5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08725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72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E0909-9BAE-4D44-9721-4E745FBF298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FCACD-C0DC-4B21-A9E6-6024541D214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07081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E0909-9BAE-4D44-9721-4E745FBF298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FCACD-C0DC-4B21-A9E6-6024541D214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91046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E0909-9BAE-4D44-9721-4E745FBF298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FCACD-C0DC-4B21-A9E6-6024541D214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69463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E0909-9BAE-4D44-9721-4E745FBF298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FCACD-C0DC-4B21-A9E6-6024541D214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62574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E0909-9BAE-4D44-9721-4E745FBF298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FCACD-C0DC-4B21-A9E6-6024541D214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80230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E0909-9BAE-4D44-9721-4E745FBF298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FCACD-C0DC-4B21-A9E6-6024541D214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385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D1BAD4-6070-4172-BE3C-8EA8647C554E}" type="datetimeFigureOut">
              <a:rPr lang="ru-RU"/>
              <a:pPr>
                <a:defRPr/>
              </a:pPr>
              <a:t>05.02.2015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96A0F0-A63A-473E-9150-0C876367BA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E0909-9BAE-4D44-9721-4E745FBF298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FCACD-C0DC-4B21-A9E6-6024541D214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88031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97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E0909-9BAE-4D44-9721-4E745FBF298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FCACD-C0DC-4B21-A9E6-6024541D214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18033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5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E0909-9BAE-4D44-9721-4E745FBF298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FCACD-C0DC-4B21-A9E6-6024541D214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39404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E0909-9BAE-4D44-9721-4E745FBF298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FCACD-C0DC-4B21-A9E6-6024541D214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5143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E0909-9BAE-4D44-9721-4E745FBF298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FCACD-C0DC-4B21-A9E6-6024541D214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29219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72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551FA-8605-4720-AB93-90AF295C6CB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C0224-97F7-490A-B934-2FB382DE131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74262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1E9174-92FE-4ED6-A0B6-A3018A59DA4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556B28-C4C4-49E3-8878-E65BC629A71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68200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0FE4C0-960A-4A48-9145-4D58019AC6B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0E8374-394E-4758-8D1C-9EB470881AE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37165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D1BAD4-6070-4172-BE3C-8EA8647C554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96A0F0-A63A-473E-9150-0C876367BA8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31288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1ACEAC-74A8-424F-A716-F561F079D9A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8A911-33B7-49BB-938F-5F8AAA854EC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277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1ACEAC-74A8-424F-A716-F561F079D9AF}" type="datetimeFigureOut">
              <a:rPr lang="ru-RU"/>
              <a:pPr>
                <a:defRPr/>
              </a:pPr>
              <a:t>05.02.2015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8A911-33B7-49BB-938F-5F8AAA854E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87E159-1827-435F-A2CD-E4511BA35A4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E75A75-6807-418F-8B59-FE4B1D95466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89367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240EE3-CC60-4559-B239-70DBD044A06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CD642-FCC7-4B45-8CC8-F769D80877A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20418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97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F430E5-34C9-4658-9C1C-38FD876929A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47E1AD-5C48-4B5F-91DC-2A2FC960F57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87019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5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FDCBE4-FF3B-4D8D-8C61-82BF246C4C2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04BC9-D748-423D-9CB1-BA9C45FBA00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12361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94CF97-62A0-4DAC-9DB1-FF17090F65A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ACABE5-8475-4850-83F6-7462E25008E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6760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BF36CF-0A3C-47F8-B04A-48650009F40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A6CB2A-DF0C-4AB6-BF86-A51512CD5F5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8826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72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551FA-8605-4720-AB93-90AF295C6CB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C0224-97F7-490A-B934-2FB382DE131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71634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1E9174-92FE-4ED6-A0B6-A3018A59DA4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556B28-C4C4-49E3-8878-E65BC629A71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83302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0FE4C0-960A-4A48-9145-4D58019AC6B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0E8374-394E-4758-8D1C-9EB470881AE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63618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D1BAD4-6070-4172-BE3C-8EA8647C554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96A0F0-A63A-473E-9150-0C876367BA8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964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87E159-1827-435F-A2CD-E4511BA35A48}" type="datetimeFigureOut">
              <a:rPr lang="ru-RU"/>
              <a:pPr>
                <a:defRPr/>
              </a:pPr>
              <a:t>05.02.2015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E75A75-6807-418F-8B59-FE4B1D9546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1ACEAC-74A8-424F-A716-F561F079D9A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8A911-33B7-49BB-938F-5F8AAA854EC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52076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87E159-1827-435F-A2CD-E4511BA35A4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E75A75-6807-418F-8B59-FE4B1D95466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00813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240EE3-CC60-4559-B239-70DBD044A06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CD642-FCC7-4B45-8CC8-F769D80877A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278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97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F430E5-34C9-4658-9C1C-38FD876929A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47E1AD-5C48-4B5F-91DC-2A2FC960F57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7059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5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FDCBE4-FF3B-4D8D-8C61-82BF246C4C2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04BC9-D748-423D-9CB1-BA9C45FBA00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44591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94CF97-62A0-4DAC-9DB1-FF17090F65A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ACABE5-8475-4850-83F6-7462E25008E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93781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BF36CF-0A3C-47F8-B04A-48650009F40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A6CB2A-DF0C-4AB6-BF86-A51512CD5F5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90726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72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551FA-8605-4720-AB93-90AF295C6CB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C0224-97F7-490A-B934-2FB382DE131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05145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1E9174-92FE-4ED6-A0B6-A3018A59DA4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556B28-C4C4-49E3-8878-E65BC629A71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72275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0FE4C0-960A-4A48-9145-4D58019AC6B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0E8374-394E-4758-8D1C-9EB470881AE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415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240EE3-CC60-4559-B239-70DBD044A060}" type="datetimeFigureOut">
              <a:rPr lang="ru-RU"/>
              <a:pPr>
                <a:defRPr/>
              </a:pPr>
              <a:t>05.02.2015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CD642-FCC7-4B45-8CC8-F769D80877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D1BAD4-6070-4172-BE3C-8EA8647C554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96A0F0-A63A-473E-9150-0C876367BA8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78365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1ACEAC-74A8-424F-A716-F561F079D9A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8A911-33B7-49BB-938F-5F8AAA854EC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72894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87E159-1827-435F-A2CD-E4511BA35A4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E75A75-6807-418F-8B59-FE4B1D95466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32178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240EE3-CC60-4559-B239-70DBD044A06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CD642-FCC7-4B45-8CC8-F769D80877A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71527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97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F430E5-34C9-4658-9C1C-38FD876929A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47E1AD-5C48-4B5F-91DC-2A2FC960F57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18215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5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FDCBE4-FF3B-4D8D-8C61-82BF246C4C2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04BC9-D748-423D-9CB1-BA9C45FBA00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48090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94CF97-62A0-4DAC-9DB1-FF17090F65A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ACABE5-8475-4850-83F6-7462E25008E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51081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BF36CF-0A3C-47F8-B04A-48650009F40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A6CB2A-DF0C-4AB6-BF86-A51512CD5F5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94437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72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F5F44A-DD63-4F38-AF5A-B275B8717CE3}" type="datetimeFigureOut">
              <a:rPr lang="ru-RU"/>
              <a:pPr>
                <a:defRPr/>
              </a:pPr>
              <a:t>05.02.2015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DAF75C-F496-4E77-944E-61C722731B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950901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A6D11B-E639-42AB-BAC9-7FF7F0E68ABF}" type="datetimeFigureOut">
              <a:rPr lang="ru-RU"/>
              <a:pPr>
                <a:defRPr/>
              </a:pPr>
              <a:t>05.02.2015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954CF6-4492-4B98-9A1A-2D4BF1ACEF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9966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97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F430E5-34C9-4658-9C1C-38FD876929AB}" type="datetimeFigureOut">
              <a:rPr lang="ru-RU"/>
              <a:pPr>
                <a:defRPr/>
              </a:pPr>
              <a:t>05.02.2015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47E1AD-5C48-4B5F-91DC-2A2FC960F5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304CCF-7484-49CD-99A9-0B1C16C395A0}" type="datetimeFigureOut">
              <a:rPr lang="ru-RU"/>
              <a:pPr>
                <a:defRPr/>
              </a:pPr>
              <a:t>05.02.2015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ECD662-E9FE-4B14-B9F7-72058BD871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310097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4A2BD9-CBE1-4994-AF04-AA263274FFD1}" type="datetimeFigureOut">
              <a:rPr lang="ru-RU"/>
              <a:pPr>
                <a:defRPr/>
              </a:pPr>
              <a:t>05.02.2015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7ACE42-4AB0-4BD6-8D14-26FC8A6C5C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129355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079782-CCFC-47E9-A6EF-9B26F7A97CB1}" type="datetimeFigureOut">
              <a:rPr lang="ru-RU"/>
              <a:pPr>
                <a:defRPr/>
              </a:pPr>
              <a:t>05.02.2015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4332E9-5B1C-4CFA-B7CA-0CC9675610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11986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CEB050-BA05-4AEF-BBA4-658719D91A92}" type="datetimeFigureOut">
              <a:rPr lang="ru-RU"/>
              <a:pPr>
                <a:defRPr/>
              </a:pPr>
              <a:t>05.02.2015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500BC9-4C12-4B50-B7D4-948BEDE1CA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607212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54D0A2-FFA1-4F83-B646-17E56F2608DC}" type="datetimeFigureOut">
              <a:rPr lang="ru-RU"/>
              <a:pPr>
                <a:defRPr/>
              </a:pPr>
              <a:t>05.02.2015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248BF1-D006-4BB3-9A89-220807EAD2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515797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97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A3C707-1AF7-44F9-80D5-E47C344CB1B2}" type="datetimeFigureOut">
              <a:rPr lang="ru-RU"/>
              <a:pPr>
                <a:defRPr/>
              </a:pPr>
              <a:t>05.02.2015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B97DC6-6CD4-401F-B95B-002BA32C33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287591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5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EE70D1-ECEC-46FB-85AC-011974E161A8}" type="datetimeFigureOut">
              <a:rPr lang="ru-RU"/>
              <a:pPr>
                <a:defRPr/>
              </a:pPr>
              <a:t>05.02.2015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E4641-7003-4BE2-9218-E454311246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432497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1A2419-2769-4689-BCEF-1D0DBCD87C8E}" type="datetimeFigureOut">
              <a:rPr lang="ru-RU"/>
              <a:pPr>
                <a:defRPr/>
              </a:pPr>
              <a:t>05.02.2015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BF7288-84DA-4A6A-B784-E09C83E2DB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227105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6C1883-DF4D-4A55-A145-CEEB835A8F3E}" type="datetimeFigureOut">
              <a:rPr lang="ru-RU"/>
              <a:pPr>
                <a:defRPr/>
              </a:pPr>
              <a:t>05.02.2015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34A46F-4EBB-419F-941E-DF5FD2A7B9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123369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64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3378A9-97B9-4746-B0DC-F9CE1F935381}" type="datetimeFigureOut">
              <a:rPr lang="ru-RU"/>
              <a:pPr>
                <a:defRPr/>
              </a:pPr>
              <a:t>05.02.2015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757634-4497-4B23-9A8C-7CFFAE53B3D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34668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5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FDCBE4-FF3B-4D8D-8C61-82BF246C4C2F}" type="datetimeFigureOut">
              <a:rPr lang="ru-RU"/>
              <a:pPr>
                <a:defRPr/>
              </a:pPr>
              <a:t>05.02.2015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04BC9-D748-423D-9CB1-BA9C45FBA0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9CD806-FAFE-42AA-B02A-06BC12D91B78}" type="datetimeFigureOut">
              <a:rPr lang="ru-RU"/>
              <a:pPr>
                <a:defRPr/>
              </a:pPr>
              <a:t>05.02.2015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D67C32-C495-49F6-914A-D73B138A990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3739838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4A3BE9-4D70-46A8-BBA1-FC9A4E7619E5}" type="datetimeFigureOut">
              <a:rPr lang="ru-RU"/>
              <a:pPr>
                <a:defRPr/>
              </a:pPr>
              <a:t>05.02.2015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12FB16-12AB-4F5F-88A6-6EE63F7F84F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7291999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CA6CD7-F5A2-41EB-BBF3-F221B9CC2A7E}" type="datetimeFigureOut">
              <a:rPr lang="ru-RU"/>
              <a:pPr>
                <a:defRPr/>
              </a:pPr>
              <a:t>05.02.2015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529E83-E909-42EE-9508-62422635960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1767268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72F14-15E0-4AC7-BD74-685E3959FDF2}" type="datetimeFigureOut">
              <a:rPr lang="ru-RU"/>
              <a:pPr>
                <a:defRPr/>
              </a:pPr>
              <a:t>05.02.2015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E9A87A-BF6F-4300-A06C-FC1FAE33B0F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7596458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6CE60D-0EF1-4A50-922E-15E617FD01CC}" type="datetimeFigureOut">
              <a:rPr lang="ru-RU"/>
              <a:pPr>
                <a:defRPr/>
              </a:pPr>
              <a:t>05.02.2015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D43FB-DF55-417E-AA00-71179E26FEF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128917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8964A3-3864-4F84-96A2-437C41F9130D}" type="datetimeFigureOut">
              <a:rPr lang="ru-RU"/>
              <a:pPr>
                <a:defRPr/>
              </a:pPr>
              <a:t>05.02.2015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E7EAEB-7D13-4000-800A-C7ECFE13C8B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5993110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97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14A346-5F3E-48A1-847B-191F1F62BB64}" type="datetimeFigureOut">
              <a:rPr lang="ru-RU"/>
              <a:pPr>
                <a:defRPr/>
              </a:pPr>
              <a:t>05.02.2015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95C4CE-9C35-4052-BBDF-A5342312114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7763954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48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8D190A-E8D4-41BB-B95E-4B09ECDBB1DC}" type="datetimeFigureOut">
              <a:rPr lang="ru-RU"/>
              <a:pPr>
                <a:defRPr/>
              </a:pPr>
              <a:t>05.02.2015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291AB3-9200-452F-BB30-F1B92E3C922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9720632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3CC80A-D3A8-4822-AB29-AB9009139404}" type="datetimeFigureOut">
              <a:rPr lang="ru-RU"/>
              <a:pPr>
                <a:defRPr/>
              </a:pPr>
              <a:t>05.02.2015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A4611-A97D-434B-BF03-DCE7CC65C08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9534733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AA807D-1280-456E-B494-FB97F9BE4D98}" type="datetimeFigureOut">
              <a:rPr lang="ru-RU"/>
              <a:pPr>
                <a:defRPr/>
              </a:pPr>
              <a:t>05.02.2015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29C48F-42AA-4EF1-8FF7-10E805DFE55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02785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61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316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7E257E0-7E82-4384-90EF-189AF12F5CED}" type="datetimeFigureOut">
              <a:rPr lang="ru-RU"/>
              <a:pPr>
                <a:defRPr/>
              </a:pPr>
              <a:t>05.02.2015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316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316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8FE1F12-A712-4AE9-9E32-66E7461C4D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78" r:id="rId2"/>
    <p:sldLayoutId id="2147483777" r:id="rId3"/>
    <p:sldLayoutId id="2147483776" r:id="rId4"/>
    <p:sldLayoutId id="2147483775" r:id="rId5"/>
    <p:sldLayoutId id="2147483774" r:id="rId6"/>
    <p:sldLayoutId id="2147483773" r:id="rId7"/>
    <p:sldLayoutId id="2147483772" r:id="rId8"/>
    <p:sldLayoutId id="2147483771" r:id="rId9"/>
    <p:sldLayoutId id="2147483770" r:id="rId10"/>
    <p:sldLayoutId id="214748376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628650" y="274643"/>
            <a:ext cx="78867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4767308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>
              <a:defRPr/>
            </a:pPr>
            <a:fld id="{4BB72036-1FB9-4E38-9008-5126719C0F12}" type="datetime1">
              <a:rPr lang="ru-RU">
                <a:solidFill>
                  <a:prstClr val="black">
                    <a:tint val="75000"/>
                  </a:prstClr>
                </a:solidFill>
              </a:rPr>
              <a:pPr eaLnBrk="0" hangingPunct="0">
                <a:defRPr/>
              </a:pPr>
              <a:t>05.02.2015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4767308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4767308"/>
            <a:ext cx="20574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pPr eaLnBrk="0" hangingPunct="0"/>
            <a:fld id="{35755808-3BC9-41B1-A4C7-10C151234E48}" type="slidenum">
              <a:rPr lang="ru-RU" altLang="ru-RU" smtClean="0">
                <a:cs typeface="Arial" charset="0"/>
              </a:rPr>
              <a:pPr eaLnBrk="0" hangingPunct="0"/>
              <a:t>‹#›</a:t>
            </a:fld>
            <a:endParaRPr lang="ru-RU" altLang="ru-RU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2859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6" r:id="rId1"/>
    <p:sldLayoutId id="2147483997" r:id="rId2"/>
    <p:sldLayoutId id="2147483998" r:id="rId3"/>
    <p:sldLayoutId id="2147483999" r:id="rId4"/>
    <p:sldLayoutId id="2147484000" r:id="rId5"/>
    <p:sldLayoutId id="2147484001" r:id="rId6"/>
    <p:sldLayoutId id="2147484002" r:id="rId7"/>
    <p:sldLayoutId id="2147484003" r:id="rId8"/>
    <p:sldLayoutId id="2147484004" r:id="rId9"/>
    <p:sldLayoutId id="2147484005" r:id="rId10"/>
    <p:sldLayoutId id="2147484006" r:id="rId11"/>
  </p:sldLayoutIdLst>
  <p:transition>
    <p:wip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6842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42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42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42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42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4213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4213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4213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4213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69863" indent="-169863" algn="l" defTabSz="684213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2763" indent="-169863" algn="l" defTabSz="684213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5663" indent="-169863" algn="l" defTabSz="684213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8563" indent="-169863" algn="l" defTabSz="684213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1463" indent="-169863" algn="l" defTabSz="684213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4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9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4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9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C8D2015-C20E-4A67-A0EC-2FF8ADA9348E}" type="slidenum">
              <a:rPr lang="ru-RU" altLang="ru-RU">
                <a:solidFill>
                  <a:prstClr val="black">
                    <a:tint val="75000"/>
                  </a:prstClr>
                </a:solidFill>
                <a:cs typeface="Arial" charset="0"/>
              </a:rPr>
              <a:pPr>
                <a:defRPr/>
              </a:pPr>
              <a:t>‹#›</a:t>
            </a:fld>
            <a:endParaRPr lang="ru-RU" altLang="ru-RU" dirty="0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4628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8" r:id="rId1"/>
    <p:sldLayoutId id="2147484009" r:id="rId2"/>
    <p:sldLayoutId id="2147484010" r:id="rId3"/>
    <p:sldLayoutId id="2147484011" r:id="rId4"/>
    <p:sldLayoutId id="2147484012" r:id="rId5"/>
    <p:sldLayoutId id="2147484013" r:id="rId6"/>
    <p:sldLayoutId id="2147484014" r:id="rId7"/>
    <p:sldLayoutId id="2147484015" r:id="rId8"/>
    <p:sldLayoutId id="2147484016" r:id="rId9"/>
    <p:sldLayoutId id="2147484017" r:id="rId10"/>
    <p:sldLayoutId id="2147484018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C8D2015-C20E-4A67-A0EC-2FF8ADA9348E}" type="slidenum">
              <a:rPr lang="ru-RU" altLang="ru-RU">
                <a:solidFill>
                  <a:prstClr val="black">
                    <a:tint val="75000"/>
                  </a:prstClr>
                </a:solidFill>
                <a:cs typeface="Arial" charset="0"/>
              </a:rPr>
              <a:pPr>
                <a:defRPr/>
              </a:pPr>
              <a:t>‹#›</a:t>
            </a:fld>
            <a:endParaRPr lang="ru-RU" altLang="ru-RU" dirty="0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0273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0" r:id="rId1"/>
    <p:sldLayoutId id="2147484021" r:id="rId2"/>
    <p:sldLayoutId id="2147484022" r:id="rId3"/>
    <p:sldLayoutId id="2147484023" r:id="rId4"/>
    <p:sldLayoutId id="2147484024" r:id="rId5"/>
    <p:sldLayoutId id="2147484025" r:id="rId6"/>
    <p:sldLayoutId id="2147484026" r:id="rId7"/>
    <p:sldLayoutId id="2147484027" r:id="rId8"/>
    <p:sldLayoutId id="2147484028" r:id="rId9"/>
    <p:sldLayoutId id="2147484029" r:id="rId10"/>
    <p:sldLayoutId id="2147484030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C8D2015-C20E-4A67-A0EC-2FF8ADA9348E}" type="slidenum">
              <a:rPr lang="ru-RU" altLang="ru-RU">
                <a:solidFill>
                  <a:prstClr val="black">
                    <a:tint val="75000"/>
                  </a:prstClr>
                </a:solidFill>
                <a:cs typeface="Arial" charset="0"/>
              </a:rPr>
              <a:pPr>
                <a:defRPr/>
              </a:pPr>
              <a:t>‹#›</a:t>
            </a:fld>
            <a:endParaRPr lang="ru-RU" altLang="ru-RU" dirty="0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2682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2" r:id="rId1"/>
    <p:sldLayoutId id="2147484033" r:id="rId2"/>
    <p:sldLayoutId id="2147484034" r:id="rId3"/>
    <p:sldLayoutId id="2147484035" r:id="rId4"/>
    <p:sldLayoutId id="2147484036" r:id="rId5"/>
    <p:sldLayoutId id="2147484037" r:id="rId6"/>
    <p:sldLayoutId id="2147484038" r:id="rId7"/>
    <p:sldLayoutId id="2147484039" r:id="rId8"/>
    <p:sldLayoutId id="2147484040" r:id="rId9"/>
    <p:sldLayoutId id="2147484041" r:id="rId10"/>
    <p:sldLayoutId id="2147484042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C8D2015-C20E-4A67-A0EC-2FF8ADA9348E}" type="slidenum">
              <a:rPr lang="ru-RU" altLang="ru-RU">
                <a:solidFill>
                  <a:prstClr val="black">
                    <a:tint val="75000"/>
                  </a:prstClr>
                </a:solidFill>
                <a:cs typeface="Arial" charset="0"/>
              </a:rPr>
              <a:pPr>
                <a:defRPr/>
              </a:pPr>
              <a:t>‹#›</a:t>
            </a:fld>
            <a:endParaRPr lang="ru-RU" altLang="ru-RU" dirty="0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8396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4" r:id="rId1"/>
    <p:sldLayoutId id="2147484045" r:id="rId2"/>
    <p:sldLayoutId id="2147484046" r:id="rId3"/>
    <p:sldLayoutId id="2147484047" r:id="rId4"/>
    <p:sldLayoutId id="2147484048" r:id="rId5"/>
    <p:sldLayoutId id="2147484049" r:id="rId6"/>
    <p:sldLayoutId id="2147484050" r:id="rId7"/>
    <p:sldLayoutId id="2147484051" r:id="rId8"/>
    <p:sldLayoutId id="2147484052" r:id="rId9"/>
    <p:sldLayoutId id="2147484053" r:id="rId10"/>
    <p:sldLayoutId id="2147484054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331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61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316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FB9E4477-47BC-4519-BF3A-B87167CE46D0}" type="datetimeFigureOut">
              <a:rPr lang="ru-RU"/>
              <a:pPr>
                <a:defRPr/>
              </a:pPr>
              <a:t>05.02.2015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316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316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8776CEF8-1188-4C34-B80E-E94E801DE3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89" r:id="rId2"/>
    <p:sldLayoutId id="2147483788" r:id="rId3"/>
    <p:sldLayoutId id="2147483787" r:id="rId4"/>
    <p:sldLayoutId id="2147483786" r:id="rId5"/>
    <p:sldLayoutId id="2147483785" r:id="rId6"/>
    <p:sldLayoutId id="2147483784" r:id="rId7"/>
    <p:sldLayoutId id="2147483783" r:id="rId8"/>
    <p:sldLayoutId id="2147483782" r:id="rId9"/>
    <p:sldLayoutId id="2147483781" r:id="rId10"/>
    <p:sldLayoutId id="214748378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61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316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7E257E0-7E82-4384-90EF-189AF12F5CE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316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316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8FE1F12-A712-4AE9-9E32-66E7461C4D7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784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25E0909-9BAE-4D44-9721-4E745FBF2984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05.02.2015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FFFCACD-C0DC-4B21-A9E6-6024541D2141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9186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61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316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7E257E0-7E82-4384-90EF-189AF12F5CE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316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316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8FE1F12-A712-4AE9-9E32-66E7461C4D7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213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4" r:id="rId1"/>
    <p:sldLayoutId id="2147483925" r:id="rId2"/>
    <p:sldLayoutId id="2147483926" r:id="rId3"/>
    <p:sldLayoutId id="2147483927" r:id="rId4"/>
    <p:sldLayoutId id="2147483928" r:id="rId5"/>
    <p:sldLayoutId id="2147483929" r:id="rId6"/>
    <p:sldLayoutId id="2147483930" r:id="rId7"/>
    <p:sldLayoutId id="2147483931" r:id="rId8"/>
    <p:sldLayoutId id="2147483932" r:id="rId9"/>
    <p:sldLayoutId id="2147483933" r:id="rId10"/>
    <p:sldLayoutId id="214748393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61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316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7E257E0-7E82-4384-90EF-189AF12F5CE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316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316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8FE1F12-A712-4AE9-9E32-66E7461C4D7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883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6" r:id="rId1"/>
    <p:sldLayoutId id="2147483937" r:id="rId2"/>
    <p:sldLayoutId id="2147483938" r:id="rId3"/>
    <p:sldLayoutId id="2147483939" r:id="rId4"/>
    <p:sldLayoutId id="2147483940" r:id="rId5"/>
    <p:sldLayoutId id="2147483941" r:id="rId6"/>
    <p:sldLayoutId id="2147483942" r:id="rId7"/>
    <p:sldLayoutId id="2147483943" r:id="rId8"/>
    <p:sldLayoutId id="2147483944" r:id="rId9"/>
    <p:sldLayoutId id="2147483945" r:id="rId10"/>
    <p:sldLayoutId id="214748394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61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316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7E257E0-7E82-4384-90EF-189AF12F5CE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316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316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8FE1F12-A712-4AE9-9E32-66E7461C4D7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664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8" r:id="rId1"/>
    <p:sldLayoutId id="2147483949" r:id="rId2"/>
    <p:sldLayoutId id="2147483950" r:id="rId3"/>
    <p:sldLayoutId id="2147483951" r:id="rId4"/>
    <p:sldLayoutId id="2147483952" r:id="rId5"/>
    <p:sldLayoutId id="2147483953" r:id="rId6"/>
    <p:sldLayoutId id="2147483954" r:id="rId7"/>
    <p:sldLayoutId id="2147483955" r:id="rId8"/>
    <p:sldLayoutId id="2147483956" r:id="rId9"/>
    <p:sldLayoutId id="2147483957" r:id="rId10"/>
    <p:sldLayoutId id="214748395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246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61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308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017CF6A9-8017-4742-B555-247B37C236A3}" type="datetimeFigureOut">
              <a:rPr lang="ru-RU"/>
              <a:pPr>
                <a:defRPr/>
              </a:pPr>
              <a:t>05.02.2015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308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308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AB3B2376-90A1-449E-A18E-E0AC020371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3605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2" r:id="rId1"/>
    <p:sldLayoutId id="2147483973" r:id="rId2"/>
    <p:sldLayoutId id="2147483974" r:id="rId3"/>
    <p:sldLayoutId id="2147483975" r:id="rId4"/>
    <p:sldLayoutId id="2147483976" r:id="rId5"/>
    <p:sldLayoutId id="2147483977" r:id="rId6"/>
    <p:sldLayoutId id="2147483978" r:id="rId7"/>
    <p:sldLayoutId id="2147483979" r:id="rId8"/>
    <p:sldLayoutId id="2147483980" r:id="rId9"/>
    <p:sldLayoutId id="2147483981" r:id="rId10"/>
    <p:sldLayoutId id="214748398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mbr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mbr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mbr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mbr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61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308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C00CB73C-78F9-4FE8-A384-B48C5E91D508}" type="datetimeFigureOut">
              <a:rPr lang="ru-RU">
                <a:latin typeface="Calibri" pitchFamily="34" charset="0"/>
                <a:cs typeface="Arial" charset="0"/>
              </a:rPr>
              <a:pPr>
                <a:defRPr/>
              </a:pPr>
              <a:t>05.02.2015</a:t>
            </a:fld>
            <a:endParaRPr lang="ru-RU">
              <a:latin typeface="Calibri" pitchFamily="34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308"/>
            <a:ext cx="2895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ru-RU">
              <a:latin typeface="Calibri" pitchFamily="34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308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06A44FE-4019-4CCD-9ECA-7AF9FC8D9915}" type="slidenum">
              <a:rPr lang="ru-RU" altLang="ru-RU">
                <a:latin typeface="Calibri" pitchFamily="34" charset="0"/>
                <a:cs typeface="Arial" charset="0"/>
              </a:rPr>
              <a:pPr>
                <a:defRPr/>
              </a:pPr>
              <a:t>‹#›</a:t>
            </a:fld>
            <a:endParaRPr lang="ru-RU" altLang="ru-RU"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6169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4" r:id="rId1"/>
    <p:sldLayoutId id="2147483985" r:id="rId2"/>
    <p:sldLayoutId id="2147483986" r:id="rId3"/>
    <p:sldLayoutId id="2147483987" r:id="rId4"/>
    <p:sldLayoutId id="2147483988" r:id="rId5"/>
    <p:sldLayoutId id="2147483989" r:id="rId6"/>
    <p:sldLayoutId id="2147483990" r:id="rId7"/>
    <p:sldLayoutId id="2147483991" r:id="rId8"/>
    <p:sldLayoutId id="2147483992" r:id="rId9"/>
    <p:sldLayoutId id="2147483993" r:id="rId10"/>
    <p:sldLayoutId id="214748399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9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9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9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9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9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8145" y="2211755"/>
            <a:ext cx="8647113" cy="95410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/>
            <a:r>
              <a:rPr lang="ru-RU" sz="2800" b="1" dirty="0">
                <a:solidFill>
                  <a:srgbClr val="990033"/>
                </a:solidFill>
                <a:latin typeface="Cambria" pitchFamily="18" charset="0"/>
              </a:rPr>
              <a:t>Стратегия развития </a:t>
            </a:r>
            <a:r>
              <a:rPr lang="ru-RU" sz="2800" b="1" dirty="0" smtClean="0">
                <a:solidFill>
                  <a:srgbClr val="990033"/>
                </a:solidFill>
                <a:latin typeface="Cambria" pitchFamily="18" charset="0"/>
              </a:rPr>
              <a:t/>
            </a:r>
            <a:br>
              <a:rPr lang="ru-RU" sz="2800" b="1" dirty="0" smtClean="0">
                <a:solidFill>
                  <a:srgbClr val="990033"/>
                </a:solidFill>
                <a:latin typeface="Cambria" pitchFamily="18" charset="0"/>
              </a:rPr>
            </a:br>
            <a:r>
              <a:rPr lang="ru-RU" sz="2800" b="1" dirty="0" smtClean="0">
                <a:solidFill>
                  <a:srgbClr val="990033"/>
                </a:solidFill>
                <a:latin typeface="Cambria" pitchFamily="18" charset="0"/>
              </a:rPr>
              <a:t>оценки </a:t>
            </a:r>
            <a:r>
              <a:rPr lang="ru-RU" sz="2800" b="1" dirty="0">
                <a:solidFill>
                  <a:srgbClr val="990033"/>
                </a:solidFill>
                <a:latin typeface="Cambria" pitchFamily="18" charset="0"/>
              </a:rPr>
              <a:t>качества </a:t>
            </a:r>
            <a:r>
              <a:rPr lang="ru-RU" sz="2800" b="1" dirty="0" smtClean="0">
                <a:solidFill>
                  <a:srgbClr val="990033"/>
                </a:solidFill>
                <a:latin typeface="Cambria" pitchFamily="18" charset="0"/>
              </a:rPr>
              <a:t>образования</a:t>
            </a:r>
            <a:endParaRPr lang="ru-RU" sz="2800" b="1" dirty="0">
              <a:solidFill>
                <a:srgbClr val="990033"/>
              </a:solidFill>
              <a:latin typeface="Cambr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68144" y="4227979"/>
            <a:ext cx="2939586" cy="58477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ru-RU" sz="1600" dirty="0" smtClean="0">
                <a:solidFill>
                  <a:srgbClr val="2E3192"/>
                </a:solidFill>
                <a:latin typeface="Cambria" pitchFamily="18" charset="0"/>
              </a:rPr>
              <a:t>Руководитель </a:t>
            </a:r>
            <a:r>
              <a:rPr lang="ru-RU" sz="1600" dirty="0" err="1">
                <a:solidFill>
                  <a:srgbClr val="2E3192"/>
                </a:solidFill>
                <a:latin typeface="Cambria" pitchFamily="18" charset="0"/>
              </a:rPr>
              <a:t>Рособрнадзора</a:t>
            </a:r>
            <a:endParaRPr lang="ru-RU" sz="1600" dirty="0">
              <a:solidFill>
                <a:srgbClr val="2E3192"/>
              </a:solidFill>
              <a:latin typeface="Cambria" pitchFamily="18" charset="0"/>
            </a:endParaRPr>
          </a:p>
          <a:p>
            <a:pPr algn="ctr"/>
            <a:r>
              <a:rPr lang="ru-RU" sz="1600" dirty="0" smtClean="0">
                <a:solidFill>
                  <a:srgbClr val="2E3192"/>
                </a:solidFill>
                <a:latin typeface="Cambria" pitchFamily="18" charset="0"/>
              </a:rPr>
              <a:t>С.С. Кравцов</a:t>
            </a:r>
            <a:endParaRPr lang="ru-RU" sz="1600" dirty="0">
              <a:solidFill>
                <a:srgbClr val="2E3192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908175" y="2338389"/>
            <a:ext cx="1079500" cy="107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730661" y="1779589"/>
            <a:ext cx="220663" cy="215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208569" y="2041525"/>
            <a:ext cx="669925" cy="215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835169" y="1887591"/>
            <a:ext cx="684213" cy="53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187485" y="1995541"/>
            <a:ext cx="288925" cy="460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105025" y="1636713"/>
            <a:ext cx="306388" cy="107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568812" y="1318034"/>
            <a:ext cx="6671211" cy="389991"/>
          </a:xfrm>
          <a:prstGeom prst="rect">
            <a:avLst/>
          </a:prstGeom>
          <a:solidFill>
            <a:srgbClr val="B9CDE5">
              <a:alpha val="31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b="1" dirty="0" smtClean="0">
              <a:solidFill>
                <a:srgbClr val="FF0000"/>
              </a:solidFill>
              <a:latin typeface="Cambria" pitchFamily="18" charset="0"/>
            </a:endParaRPr>
          </a:p>
          <a:p>
            <a:pPr algn="ctr">
              <a:defRPr/>
            </a:pPr>
            <a:r>
              <a:rPr lang="ru-RU" sz="1600" b="1" dirty="0" smtClean="0">
                <a:solidFill>
                  <a:srgbClr val="FF0000"/>
                </a:solidFill>
                <a:latin typeface="Cambria" pitchFamily="18" charset="0"/>
              </a:rPr>
              <a:t>Родительское </a:t>
            </a:r>
            <a:r>
              <a:rPr lang="ru-RU" sz="1600" b="1" dirty="0">
                <a:solidFill>
                  <a:srgbClr val="FF0000"/>
                </a:solidFill>
                <a:latin typeface="Cambria" pitchFamily="18" charset="0"/>
              </a:rPr>
              <a:t>оценивание</a:t>
            </a:r>
          </a:p>
          <a:p>
            <a:pPr algn="ctr">
              <a:defRPr/>
            </a:pPr>
            <a:endParaRPr lang="ru-RU" sz="1600" b="1" dirty="0"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568811" y="1801471"/>
            <a:ext cx="3100004" cy="1077854"/>
          </a:xfrm>
          <a:prstGeom prst="rect">
            <a:avLst/>
          </a:prstGeom>
          <a:solidFill>
            <a:srgbClr val="B9CDE5">
              <a:alpha val="31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srgbClr val="2E3192"/>
                </a:solidFill>
                <a:latin typeface="Cambria" pitchFamily="18" charset="0"/>
              </a:rPr>
              <a:t>Открытый банк заданий</a:t>
            </a:r>
            <a:endParaRPr lang="ru-RU" sz="1600" b="1" dirty="0">
              <a:solidFill>
                <a:srgbClr val="2E3192"/>
              </a:solidFill>
              <a:latin typeface="Cambria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768676" y="1799507"/>
            <a:ext cx="3471346" cy="1079863"/>
          </a:xfrm>
          <a:prstGeom prst="rect">
            <a:avLst/>
          </a:prstGeom>
          <a:solidFill>
            <a:srgbClr val="B9CDE5">
              <a:alpha val="31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srgbClr val="2E3192"/>
                </a:solidFill>
                <a:latin typeface="Cambria" pitchFamily="18" charset="0"/>
              </a:rPr>
              <a:t>Независимая оценка родителями, учителями качества образования детей</a:t>
            </a:r>
            <a:endParaRPr lang="ru-RU" sz="1600" b="1" dirty="0">
              <a:solidFill>
                <a:srgbClr val="2E3192"/>
              </a:solidFill>
              <a:latin typeface="Cambria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562414" y="3435846"/>
            <a:ext cx="6696744" cy="792088"/>
          </a:xfrm>
          <a:prstGeom prst="rect">
            <a:avLst/>
          </a:prstGeom>
          <a:solidFill>
            <a:srgbClr val="B9CDE5">
              <a:alpha val="31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rgbClr val="FF0000"/>
                </a:solidFill>
                <a:latin typeface="Cambria" pitchFamily="18" charset="0"/>
              </a:rPr>
              <a:t>Мониторинг уровня освоения образовательных программ студентов-первокурсников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393600" y="123478"/>
            <a:ext cx="9036496" cy="40011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 b="1" dirty="0" smtClean="0">
                <a:solidFill>
                  <a:srgbClr val="2E3192"/>
                </a:solidFill>
                <a:latin typeface="Cambria" pitchFamily="18" charset="0"/>
              </a:rPr>
              <a:t>Мероприятия </a:t>
            </a:r>
            <a:r>
              <a:rPr lang="ru-RU" sz="2000" b="1" dirty="0">
                <a:solidFill>
                  <a:srgbClr val="2E3192"/>
                </a:solidFill>
                <a:latin typeface="Cambria" pitchFamily="18" charset="0"/>
              </a:rPr>
              <a:t>по </a:t>
            </a:r>
            <a:r>
              <a:rPr lang="ru-RU" sz="2000" b="1" dirty="0" smtClean="0">
                <a:solidFill>
                  <a:srgbClr val="2E3192"/>
                </a:solidFill>
                <a:latin typeface="Cambria" pitchFamily="18" charset="0"/>
              </a:rPr>
              <a:t>развитию оценочных </a:t>
            </a:r>
            <a:r>
              <a:rPr lang="ru-RU" sz="2000" b="1" dirty="0">
                <a:solidFill>
                  <a:srgbClr val="2E3192"/>
                </a:solidFill>
                <a:latin typeface="Cambria" pitchFamily="18" charset="0"/>
              </a:rPr>
              <a:t>процедур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565066" y="2931791"/>
            <a:ext cx="6674955" cy="389991"/>
          </a:xfrm>
          <a:prstGeom prst="rect">
            <a:avLst/>
          </a:prstGeom>
          <a:solidFill>
            <a:srgbClr val="B9CDE5">
              <a:alpha val="31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b="1" dirty="0" smtClean="0">
              <a:solidFill>
                <a:srgbClr val="FF0000"/>
              </a:solidFill>
              <a:latin typeface="Cambria" pitchFamily="18" charset="0"/>
            </a:endParaRPr>
          </a:p>
          <a:p>
            <a:pPr algn="ctr">
              <a:defRPr/>
            </a:pPr>
            <a:r>
              <a:rPr lang="ru-RU" sz="1600" b="1" dirty="0" smtClean="0">
                <a:solidFill>
                  <a:srgbClr val="FF0000"/>
                </a:solidFill>
                <a:latin typeface="Cambria" pitchFamily="18" charset="0"/>
              </a:rPr>
              <a:t>Школьное </a:t>
            </a:r>
            <a:r>
              <a:rPr lang="ru-RU" sz="1600" b="1" dirty="0">
                <a:solidFill>
                  <a:srgbClr val="FF0000"/>
                </a:solidFill>
                <a:latin typeface="Cambria" pitchFamily="18" charset="0"/>
              </a:rPr>
              <a:t>оценивание</a:t>
            </a:r>
          </a:p>
          <a:p>
            <a:pPr algn="ctr">
              <a:defRPr/>
            </a:pPr>
            <a:endParaRPr lang="ru-RU" sz="1600" b="1" dirty="0">
              <a:solidFill>
                <a:srgbClr val="FF0000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834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908175" y="2338389"/>
            <a:ext cx="1079500" cy="107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730661" y="1779589"/>
            <a:ext cx="220663" cy="215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208569" y="2041525"/>
            <a:ext cx="669925" cy="215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835169" y="1887591"/>
            <a:ext cx="684213" cy="53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187485" y="1995541"/>
            <a:ext cx="288925" cy="460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105025" y="1636713"/>
            <a:ext cx="306388" cy="107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503923" y="918161"/>
            <a:ext cx="6736100" cy="389991"/>
          </a:xfrm>
          <a:prstGeom prst="rect">
            <a:avLst/>
          </a:prstGeom>
          <a:solidFill>
            <a:srgbClr val="B9CDE5">
              <a:alpha val="31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b="1" dirty="0" smtClean="0">
              <a:solidFill>
                <a:srgbClr val="FF0000"/>
              </a:solidFill>
              <a:latin typeface="Cambria" pitchFamily="18" charset="0"/>
            </a:endParaRPr>
          </a:p>
          <a:p>
            <a:pPr algn="ctr">
              <a:defRPr/>
            </a:pPr>
            <a:r>
              <a:rPr lang="ru-RU" sz="1600" b="1" dirty="0">
                <a:solidFill>
                  <a:srgbClr val="2E3192"/>
                </a:solidFill>
                <a:latin typeface="Cambria" pitchFamily="18" charset="0"/>
              </a:rPr>
              <a:t>Всероссийские проверочные </a:t>
            </a:r>
            <a:r>
              <a:rPr lang="ru-RU" sz="1600" b="1" dirty="0" smtClean="0">
                <a:solidFill>
                  <a:srgbClr val="2E3192"/>
                </a:solidFill>
                <a:latin typeface="Cambria" pitchFamily="18" charset="0"/>
              </a:rPr>
              <a:t>работы – с 2016 года</a:t>
            </a:r>
            <a:endParaRPr lang="ru-RU" sz="1600" b="1" dirty="0">
              <a:solidFill>
                <a:srgbClr val="2E3192"/>
              </a:solidFill>
              <a:latin typeface="Cambria" pitchFamily="18" charset="0"/>
            </a:endParaRPr>
          </a:p>
          <a:p>
            <a:pPr algn="ctr">
              <a:defRPr/>
            </a:pPr>
            <a:endParaRPr lang="ru-RU" sz="1600" b="1" dirty="0"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499678" y="2149475"/>
            <a:ext cx="1841290" cy="1077854"/>
          </a:xfrm>
          <a:prstGeom prst="rect">
            <a:avLst/>
          </a:prstGeom>
          <a:solidFill>
            <a:srgbClr val="B9CDE5">
              <a:alpha val="31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srgbClr val="2E3192"/>
                </a:solidFill>
                <a:latin typeface="Cambria" pitchFamily="18" charset="0"/>
              </a:rPr>
              <a:t>Технология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519275" y="3975907"/>
            <a:ext cx="6745097" cy="648072"/>
          </a:xfrm>
          <a:prstGeom prst="rect">
            <a:avLst/>
          </a:prstGeom>
          <a:solidFill>
            <a:srgbClr val="B9CDE5">
              <a:alpha val="31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srgbClr val="2E3192"/>
                </a:solidFill>
                <a:latin typeface="Cambria" pitchFamily="18" charset="0"/>
              </a:rPr>
              <a:t>Проведение в каждой школе в соответствии </a:t>
            </a:r>
          </a:p>
          <a:p>
            <a:pPr algn="ctr">
              <a:defRPr/>
            </a:pPr>
            <a:r>
              <a:rPr lang="ru-RU" sz="1600" b="1" dirty="0" smtClean="0">
                <a:solidFill>
                  <a:srgbClr val="2E3192"/>
                </a:solidFill>
                <a:latin typeface="Cambria" pitchFamily="18" charset="0"/>
              </a:rPr>
              <a:t>с федеральным графиком</a:t>
            </a:r>
            <a:endParaRPr lang="ru-RU" sz="1600" b="1" dirty="0">
              <a:solidFill>
                <a:srgbClr val="2E3192"/>
              </a:solidFill>
              <a:latin typeface="Cambria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510354" y="1609485"/>
            <a:ext cx="6736099" cy="432048"/>
          </a:xfrm>
          <a:prstGeom prst="rect">
            <a:avLst/>
          </a:prstGeom>
          <a:solidFill>
            <a:srgbClr val="B9CDE5">
              <a:alpha val="31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srgbClr val="FF0000"/>
                </a:solidFill>
                <a:latin typeface="Cambria" pitchFamily="18" charset="0"/>
              </a:rPr>
              <a:t>Федеральный уровень</a:t>
            </a:r>
            <a:endParaRPr lang="ru-RU" sz="1600" b="1" dirty="0"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384065" y="123478"/>
            <a:ext cx="9036496" cy="40011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dirty="0" smtClean="0">
                <a:solidFill>
                  <a:srgbClr val="2E3192"/>
                </a:solidFill>
                <a:latin typeface="Cambria" pitchFamily="18" charset="0"/>
              </a:rPr>
              <a:t>Мероприятия </a:t>
            </a:r>
            <a:r>
              <a:rPr lang="ru-RU" sz="2000" b="1" dirty="0">
                <a:solidFill>
                  <a:srgbClr val="2E3192"/>
                </a:solidFill>
                <a:latin typeface="Cambria" pitchFamily="18" charset="0"/>
              </a:rPr>
              <a:t>по </a:t>
            </a:r>
            <a:r>
              <a:rPr lang="ru-RU" sz="2000" b="1" dirty="0" smtClean="0">
                <a:solidFill>
                  <a:srgbClr val="2E3192"/>
                </a:solidFill>
                <a:latin typeface="Cambria" pitchFamily="18" charset="0"/>
              </a:rPr>
              <a:t>развитию оценочных </a:t>
            </a:r>
            <a:r>
              <a:rPr lang="ru-RU" sz="2000" b="1" dirty="0">
                <a:solidFill>
                  <a:srgbClr val="2E3192"/>
                </a:solidFill>
                <a:latin typeface="Cambria" pitchFamily="18" charset="0"/>
              </a:rPr>
              <a:t>процедур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528268" y="3435848"/>
            <a:ext cx="6736101" cy="389991"/>
          </a:xfrm>
          <a:prstGeom prst="rect">
            <a:avLst/>
          </a:prstGeom>
          <a:solidFill>
            <a:srgbClr val="B9CDE5">
              <a:alpha val="31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b="1" dirty="0" smtClean="0">
              <a:solidFill>
                <a:srgbClr val="FF0000"/>
              </a:solidFill>
              <a:latin typeface="Cambria" pitchFamily="18" charset="0"/>
            </a:endParaRPr>
          </a:p>
          <a:p>
            <a:pPr algn="ctr">
              <a:defRPr/>
            </a:pPr>
            <a:r>
              <a:rPr lang="ru-RU" sz="1600" b="1" dirty="0" smtClean="0">
                <a:solidFill>
                  <a:srgbClr val="FF0000"/>
                </a:solidFill>
                <a:latin typeface="Cambria" pitchFamily="18" charset="0"/>
              </a:rPr>
              <a:t>Региональный уровень</a:t>
            </a:r>
            <a:endParaRPr lang="ru-RU" sz="1600" b="1" dirty="0">
              <a:solidFill>
                <a:srgbClr val="FF0000"/>
              </a:solidFill>
              <a:latin typeface="Cambria" pitchFamily="18" charset="0"/>
            </a:endParaRPr>
          </a:p>
          <a:p>
            <a:pPr algn="ctr">
              <a:defRPr/>
            </a:pPr>
            <a:endParaRPr lang="ru-RU" sz="1600" b="1" dirty="0"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630604" y="2165461"/>
            <a:ext cx="2181998" cy="1077854"/>
          </a:xfrm>
          <a:prstGeom prst="rect">
            <a:avLst/>
          </a:prstGeom>
          <a:solidFill>
            <a:srgbClr val="B9CDE5">
              <a:alpha val="31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srgbClr val="2E3192"/>
                </a:solidFill>
                <a:latin typeface="Cambria" pitchFamily="18" charset="0"/>
              </a:rPr>
              <a:t>Методические рекомендации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6053779" y="2165461"/>
            <a:ext cx="2181998" cy="1077854"/>
          </a:xfrm>
          <a:prstGeom prst="rect">
            <a:avLst/>
          </a:prstGeom>
          <a:solidFill>
            <a:srgbClr val="B9CDE5">
              <a:alpha val="31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srgbClr val="2E3192"/>
                </a:solidFill>
                <a:latin typeface="Cambria" pitchFamily="18" charset="0"/>
              </a:rPr>
              <a:t>Выборочная проверка работ</a:t>
            </a:r>
          </a:p>
        </p:txBody>
      </p:sp>
    </p:spTree>
    <p:extLst>
      <p:ext uri="{BB962C8B-B14F-4D97-AF65-F5344CB8AC3E}">
        <p14:creationId xmlns:p14="http://schemas.microsoft.com/office/powerpoint/2010/main" val="1674475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298825" y="2139952"/>
            <a:ext cx="1079500" cy="215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908175" y="2338389"/>
            <a:ext cx="1079500" cy="107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730661" y="1779589"/>
            <a:ext cx="220663" cy="215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208569" y="2041525"/>
            <a:ext cx="669925" cy="215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835169" y="1887591"/>
            <a:ext cx="684213" cy="53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187485" y="1995541"/>
            <a:ext cx="288925" cy="460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105025" y="1636713"/>
            <a:ext cx="306388" cy="107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3801" name="Подзаголовок 4"/>
          <p:cNvSpPr txBox="1">
            <a:spLocks/>
          </p:cNvSpPr>
          <p:nvPr/>
        </p:nvSpPr>
        <p:spPr bwMode="auto">
          <a:xfrm>
            <a:off x="758825" y="331797"/>
            <a:ext cx="7126288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20000"/>
              </a:spcBef>
              <a:buFont typeface="Arial" charset="0"/>
              <a:buNone/>
            </a:pPr>
            <a:endParaRPr lang="ru-RU" sz="2000" b="1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932055" y="2787774"/>
            <a:ext cx="3910781" cy="1512168"/>
          </a:xfrm>
          <a:prstGeom prst="rect">
            <a:avLst/>
          </a:prstGeom>
          <a:solidFill>
            <a:srgbClr val="B9CDE5">
              <a:alpha val="31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2E3192"/>
                </a:solidFill>
                <a:latin typeface="Cambria" pitchFamily="18" charset="0"/>
              </a:rPr>
              <a:t>Введение института </a:t>
            </a:r>
            <a:r>
              <a:rPr lang="ru-RU" b="1" dirty="0" err="1">
                <a:solidFill>
                  <a:srgbClr val="2E3192"/>
                </a:solidFill>
                <a:latin typeface="Cambria" pitchFamily="18" charset="0"/>
              </a:rPr>
              <a:t>фед</a:t>
            </a:r>
            <a:r>
              <a:rPr lang="ru-RU" b="1" dirty="0">
                <a:solidFill>
                  <a:srgbClr val="2E3192"/>
                </a:solidFill>
                <a:latin typeface="Cambria" pitchFamily="18" charset="0"/>
              </a:rPr>
              <a:t>. государственных инспекторов, подчиненных Рособрнадзору</a:t>
            </a:r>
          </a:p>
          <a:p>
            <a:pPr algn="ctr">
              <a:defRPr/>
            </a:pPr>
            <a:r>
              <a:rPr lang="ru-RU" b="1" dirty="0">
                <a:solidFill>
                  <a:srgbClr val="2E3192"/>
                </a:solidFill>
                <a:latin typeface="Cambria" pitchFamily="18" charset="0"/>
              </a:rPr>
              <a:t>(по федеральным округам)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405455" y="1563647"/>
            <a:ext cx="3910781" cy="698557"/>
          </a:xfrm>
          <a:prstGeom prst="rect">
            <a:avLst/>
          </a:prstGeom>
          <a:solidFill>
            <a:srgbClr val="B9CDE5">
              <a:alpha val="31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2E3192"/>
                </a:solidFill>
                <a:latin typeface="Cambria" pitchFamily="18" charset="0"/>
              </a:rPr>
              <a:t>Проведение объективного </a:t>
            </a:r>
            <a:r>
              <a:rPr lang="ru-RU" b="1" dirty="0" smtClean="0">
                <a:solidFill>
                  <a:srgbClr val="2E3192"/>
                </a:solidFill>
                <a:latin typeface="Cambria" pitchFamily="18" charset="0"/>
              </a:rPr>
              <a:t/>
            </a:r>
            <a:br>
              <a:rPr lang="ru-RU" b="1" dirty="0" smtClean="0">
                <a:solidFill>
                  <a:srgbClr val="2E3192"/>
                </a:solidFill>
                <a:latin typeface="Cambria" pitchFamily="18" charset="0"/>
              </a:rPr>
            </a:br>
            <a:r>
              <a:rPr lang="ru-RU" b="1" dirty="0" smtClean="0">
                <a:solidFill>
                  <a:srgbClr val="2E3192"/>
                </a:solidFill>
                <a:latin typeface="Cambria" pitchFamily="18" charset="0"/>
              </a:rPr>
              <a:t>ГИА-9</a:t>
            </a:r>
            <a:r>
              <a:rPr lang="ru-RU" b="1" dirty="0">
                <a:solidFill>
                  <a:srgbClr val="2E3192"/>
                </a:solidFill>
                <a:latin typeface="Cambria" pitchFamily="18" charset="0"/>
              </a:rPr>
              <a:t>, ЕГЭ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21723" y="2556393"/>
            <a:ext cx="3910781" cy="616967"/>
          </a:xfrm>
          <a:prstGeom prst="rect">
            <a:avLst/>
          </a:prstGeom>
          <a:solidFill>
            <a:srgbClr val="B9CDE5">
              <a:alpha val="31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2E3192"/>
                </a:solidFill>
                <a:latin typeface="Cambria" pitchFamily="18" charset="0"/>
              </a:rPr>
              <a:t>Систематическое проведение </a:t>
            </a:r>
            <a:br>
              <a:rPr lang="ru-RU" b="1" dirty="0">
                <a:solidFill>
                  <a:srgbClr val="2E3192"/>
                </a:solidFill>
                <a:latin typeface="Cambria" pitchFamily="18" charset="0"/>
              </a:rPr>
            </a:br>
            <a:r>
              <a:rPr lang="ru-RU" b="1" dirty="0">
                <a:solidFill>
                  <a:srgbClr val="2E3192"/>
                </a:solidFill>
                <a:latin typeface="Cambria" pitchFamily="18" charset="0"/>
              </a:rPr>
              <a:t>оценочных процедур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476391" y="195486"/>
            <a:ext cx="7029450" cy="40011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 smtClean="0">
                <a:solidFill>
                  <a:srgbClr val="2E3192"/>
                </a:solidFill>
                <a:latin typeface="Cambria" pitchFamily="18" charset="0"/>
              </a:rPr>
              <a:t>Мероприятия по развитию оценочных процедур</a:t>
            </a:r>
            <a:endParaRPr lang="ru-RU" sz="2000" b="1" dirty="0">
              <a:solidFill>
                <a:srgbClr val="2E3192"/>
              </a:solidFill>
              <a:latin typeface="Cambria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44933" y="3435846"/>
            <a:ext cx="3910781" cy="864096"/>
          </a:xfrm>
          <a:prstGeom prst="rect">
            <a:avLst/>
          </a:prstGeom>
          <a:solidFill>
            <a:srgbClr val="B9CDE5">
              <a:alpha val="31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2E3192"/>
                </a:solidFill>
                <a:latin typeface="Cambria" pitchFamily="18" charset="0"/>
              </a:rPr>
              <a:t>Создание специализированных научных центров по развитию качества образования 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4932055" y="1563640"/>
            <a:ext cx="3910781" cy="1152128"/>
          </a:xfrm>
          <a:prstGeom prst="rect">
            <a:avLst/>
          </a:prstGeom>
          <a:solidFill>
            <a:srgbClr val="B9CDE5">
              <a:alpha val="31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2E3192"/>
                </a:solidFill>
                <a:latin typeface="Cambria" pitchFamily="18" charset="0"/>
              </a:rPr>
              <a:t>Подготовка ежегодного доклада Рособрнадзора по системе качества школьного 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1699302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298825" y="2139952"/>
            <a:ext cx="1079500" cy="215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908175" y="2338389"/>
            <a:ext cx="1079500" cy="107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730661" y="1779589"/>
            <a:ext cx="220663" cy="215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208569" y="2041525"/>
            <a:ext cx="669925" cy="215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835169" y="1887591"/>
            <a:ext cx="684213" cy="53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187485" y="1995541"/>
            <a:ext cx="288925" cy="460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3801" name="Подзаголовок 4"/>
          <p:cNvSpPr txBox="1">
            <a:spLocks/>
          </p:cNvSpPr>
          <p:nvPr/>
        </p:nvSpPr>
        <p:spPr bwMode="auto">
          <a:xfrm>
            <a:off x="758825" y="331797"/>
            <a:ext cx="7126288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20000"/>
              </a:spcBef>
              <a:buFont typeface="Arial" charset="0"/>
              <a:buNone/>
            </a:pPr>
            <a:endParaRPr lang="ru-RU" sz="2000" b="1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05455" y="1690688"/>
            <a:ext cx="3803024" cy="1169094"/>
          </a:xfrm>
          <a:prstGeom prst="rect">
            <a:avLst/>
          </a:prstGeom>
          <a:solidFill>
            <a:srgbClr val="B9CDE5">
              <a:alpha val="31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solidFill>
                  <a:srgbClr val="2E3192"/>
                </a:solidFill>
                <a:latin typeface="Cambria" pitchFamily="18" charset="0"/>
              </a:rPr>
              <a:t>Оценка влияния учебной литературы на качество преподавания предметов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18885" y="3133901"/>
            <a:ext cx="3910781" cy="1167487"/>
          </a:xfrm>
          <a:prstGeom prst="rect">
            <a:avLst/>
          </a:prstGeom>
          <a:solidFill>
            <a:srgbClr val="B9CDE5">
              <a:alpha val="31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2E3192"/>
                </a:solidFill>
                <a:latin typeface="Cambria" pitchFamily="18" charset="0"/>
              </a:rPr>
              <a:t>Организация повышения квалификации, переподготовки педагогов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502087" y="51470"/>
            <a:ext cx="7029450" cy="707886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 smtClean="0">
                <a:solidFill>
                  <a:srgbClr val="2E3192"/>
                </a:solidFill>
                <a:latin typeface="Cambria" pitchFamily="18" charset="0"/>
              </a:rPr>
              <a:t>Механизмы использования результатов</a:t>
            </a:r>
            <a:br>
              <a:rPr lang="ru-RU" sz="2000" b="1" dirty="0" smtClean="0">
                <a:solidFill>
                  <a:srgbClr val="2E3192"/>
                </a:solidFill>
                <a:latin typeface="Cambria" pitchFamily="18" charset="0"/>
              </a:rPr>
            </a:br>
            <a:r>
              <a:rPr lang="ru-RU" sz="2000" b="1" dirty="0" smtClean="0">
                <a:solidFill>
                  <a:srgbClr val="2E3192"/>
                </a:solidFill>
                <a:latin typeface="Cambria" pitchFamily="18" charset="0"/>
              </a:rPr>
              <a:t>оценочных процедур </a:t>
            </a:r>
            <a:endParaRPr lang="ru-RU" sz="2000" b="1" dirty="0">
              <a:solidFill>
                <a:srgbClr val="2E3192"/>
              </a:solidFill>
              <a:latin typeface="Cambria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878404" y="3120316"/>
            <a:ext cx="3910781" cy="1181046"/>
          </a:xfrm>
          <a:prstGeom prst="rect">
            <a:avLst/>
          </a:prstGeom>
          <a:solidFill>
            <a:srgbClr val="B9CDE5">
              <a:alpha val="31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2E3192"/>
                </a:solidFill>
                <a:latin typeface="Cambria" pitchFamily="18" charset="0"/>
              </a:rPr>
              <a:t>Разработка и реализация программ по развитию системы образования (предметов, учителей, школ)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4932055" y="1690688"/>
            <a:ext cx="3910781" cy="1169094"/>
          </a:xfrm>
          <a:prstGeom prst="rect">
            <a:avLst/>
          </a:prstGeom>
          <a:solidFill>
            <a:srgbClr val="B9CDE5">
              <a:alpha val="31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2E3192"/>
                </a:solidFill>
                <a:latin typeface="Cambria" pitchFamily="18" charset="0"/>
              </a:rPr>
              <a:t>Совершенствование</a:t>
            </a:r>
            <a:br>
              <a:rPr lang="ru-RU" b="1" dirty="0">
                <a:solidFill>
                  <a:srgbClr val="2E3192"/>
                </a:solidFill>
                <a:latin typeface="Cambria" pitchFamily="18" charset="0"/>
              </a:rPr>
            </a:br>
            <a:r>
              <a:rPr lang="ru-RU" b="1" dirty="0">
                <a:solidFill>
                  <a:srgbClr val="2E3192"/>
                </a:solidFill>
                <a:latin typeface="Cambria" pitchFamily="18" charset="0"/>
              </a:rPr>
              <a:t> педагогического образования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1476375" y="0"/>
            <a:ext cx="7488238" cy="707886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rgbClr val="2E3192"/>
                </a:solidFill>
                <a:latin typeface="Cambria" pitchFamily="18" charset="0"/>
              </a:rPr>
              <a:t>Региональный опыт </a:t>
            </a:r>
            <a:br>
              <a:rPr lang="ru-RU" sz="2000" b="1" dirty="0">
                <a:solidFill>
                  <a:srgbClr val="2E3192"/>
                </a:solidFill>
                <a:latin typeface="Cambria" pitchFamily="18" charset="0"/>
              </a:rPr>
            </a:br>
            <a:r>
              <a:rPr lang="ru-RU" sz="2000" b="1" dirty="0">
                <a:solidFill>
                  <a:srgbClr val="2E3192"/>
                </a:solidFill>
                <a:latin typeface="Cambria" pitchFamily="18" charset="0"/>
              </a:rPr>
              <a:t>(системы оценки качества образования)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4502860"/>
            <a:ext cx="7560840" cy="504056"/>
          </a:xfrm>
          <a:prstGeom prst="rect">
            <a:avLst/>
          </a:prstGeom>
          <a:solidFill>
            <a:srgbClr val="B9CDE5">
              <a:alpha val="31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srgbClr val="FF0000"/>
                </a:solidFill>
                <a:latin typeface="Cambria" pitchFamily="18" charset="0"/>
              </a:rPr>
              <a:t>Необходимо систематизировать, </a:t>
            </a:r>
            <a:br>
              <a:rPr lang="ru-RU" sz="1600" b="1" dirty="0" smtClean="0">
                <a:solidFill>
                  <a:srgbClr val="FF0000"/>
                </a:solidFill>
                <a:latin typeface="Cambria" pitchFamily="18" charset="0"/>
              </a:rPr>
            </a:br>
            <a:r>
              <a:rPr lang="ru-RU" sz="1600" b="1" dirty="0" smtClean="0">
                <a:solidFill>
                  <a:srgbClr val="FF0000"/>
                </a:solidFill>
                <a:latin typeface="Cambria" pitchFamily="18" charset="0"/>
              </a:rPr>
              <a:t>субсидии регионам в рамках ФЦПРО на 2016-2020 гг.  </a:t>
            </a:r>
            <a:endParaRPr lang="ru-RU" sz="1600" i="1" dirty="0"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987288"/>
            <a:ext cx="3960440" cy="1728478"/>
          </a:xfrm>
          <a:prstGeom prst="rect">
            <a:avLst/>
          </a:prstGeom>
          <a:solidFill>
            <a:srgbClr val="B9CDE5">
              <a:alpha val="31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400" b="1" dirty="0" smtClean="0">
              <a:solidFill>
                <a:srgbClr val="2E3192"/>
              </a:solidFill>
              <a:latin typeface="Cambria" pitchFamily="18" charset="0"/>
            </a:endParaRPr>
          </a:p>
          <a:p>
            <a:pPr algn="ctr">
              <a:defRPr/>
            </a:pPr>
            <a:endParaRPr lang="ru-RU" sz="1400" b="1" dirty="0" smtClean="0">
              <a:solidFill>
                <a:srgbClr val="2E3192"/>
              </a:solidFill>
              <a:latin typeface="Cambria" pitchFamily="18" charset="0"/>
            </a:endParaRPr>
          </a:p>
          <a:p>
            <a:pPr algn="ctr">
              <a:defRPr/>
            </a:pPr>
            <a:r>
              <a:rPr lang="ru-RU" sz="1400" b="1" dirty="0" smtClean="0">
                <a:solidFill>
                  <a:srgbClr val="2E3192"/>
                </a:solidFill>
                <a:latin typeface="Cambria" pitchFamily="18" charset="0"/>
              </a:rPr>
              <a:t>Проектирование модели РСОКО</a:t>
            </a:r>
            <a:br>
              <a:rPr lang="ru-RU" sz="1400" b="1" dirty="0" smtClean="0">
                <a:solidFill>
                  <a:srgbClr val="2E3192"/>
                </a:solidFill>
                <a:latin typeface="Cambria" pitchFamily="18" charset="0"/>
              </a:rPr>
            </a:br>
            <a:r>
              <a:rPr lang="ru-RU" sz="1400" b="1" dirty="0" smtClean="0">
                <a:solidFill>
                  <a:srgbClr val="2E3192"/>
                </a:solidFill>
                <a:latin typeface="Cambria" pitchFamily="18" charset="0"/>
              </a:rPr>
              <a:t>и ее </a:t>
            </a:r>
            <a:r>
              <a:rPr lang="ru-RU" sz="1400" b="1" dirty="0">
                <a:solidFill>
                  <a:srgbClr val="2E3192"/>
                </a:solidFill>
                <a:latin typeface="Cambria" pitchFamily="18" charset="0"/>
              </a:rPr>
              <a:t>реализация на практике </a:t>
            </a:r>
            <a:endParaRPr lang="ru-RU" sz="1400" b="1" dirty="0" smtClean="0">
              <a:solidFill>
                <a:srgbClr val="2E3192"/>
              </a:solidFill>
              <a:latin typeface="Cambria" pitchFamily="18" charset="0"/>
            </a:endParaRPr>
          </a:p>
          <a:p>
            <a:pPr algn="ctr">
              <a:defRPr/>
            </a:pPr>
            <a:r>
              <a:rPr lang="ru-RU" sz="1400" b="1" i="1" dirty="0" smtClean="0">
                <a:solidFill>
                  <a:srgbClr val="2E3192"/>
                </a:solidFill>
                <a:latin typeface="Cambria" pitchFamily="18" charset="0"/>
              </a:rPr>
              <a:t>(Москва, Томская, Новосибирская, Калининградская, Тамбовская области, Алтайский, </a:t>
            </a:r>
            <a:r>
              <a:rPr lang="ru-RU" sz="1400" b="1" i="1" dirty="0">
                <a:solidFill>
                  <a:srgbClr val="2E3192"/>
                </a:solidFill>
                <a:latin typeface="Cambria" pitchFamily="18" charset="0"/>
              </a:rPr>
              <a:t>Хабаровский </a:t>
            </a:r>
            <a:r>
              <a:rPr lang="ru-RU" sz="1400" b="1" i="1" dirty="0" smtClean="0">
                <a:solidFill>
                  <a:srgbClr val="2E3192"/>
                </a:solidFill>
                <a:latin typeface="Cambria" pitchFamily="18" charset="0"/>
              </a:rPr>
              <a:t>края, ЯНАО)</a:t>
            </a:r>
            <a:endParaRPr lang="ru-RU" sz="1400" b="1" i="1" dirty="0">
              <a:solidFill>
                <a:srgbClr val="2E3192"/>
              </a:solidFill>
              <a:latin typeface="Cambria" pitchFamily="18" charset="0"/>
            </a:endParaRPr>
          </a:p>
          <a:p>
            <a:pPr algn="ctr">
              <a:defRPr/>
            </a:pPr>
            <a:endParaRPr lang="ru-RU" sz="1400" b="1" dirty="0">
              <a:solidFill>
                <a:srgbClr val="2E3192"/>
              </a:solidFill>
              <a:latin typeface="Cambr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972883" y="987574"/>
            <a:ext cx="3960440" cy="1152128"/>
          </a:xfrm>
          <a:prstGeom prst="rect">
            <a:avLst/>
          </a:prstGeom>
          <a:solidFill>
            <a:srgbClr val="B9CDE5">
              <a:alpha val="31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400" b="1" dirty="0" smtClean="0">
              <a:solidFill>
                <a:srgbClr val="2E3192"/>
              </a:solidFill>
              <a:latin typeface="Cambria" pitchFamily="18" charset="0"/>
            </a:endParaRPr>
          </a:p>
          <a:p>
            <a:pPr algn="ctr">
              <a:defRPr/>
            </a:pPr>
            <a:r>
              <a:rPr lang="ru-RU" sz="1400" b="1" dirty="0">
                <a:solidFill>
                  <a:srgbClr val="2E3192"/>
                </a:solidFill>
                <a:latin typeface="Cambria" pitchFamily="18" charset="0"/>
              </a:rPr>
              <a:t>Разработка и проведение региональных мониторингов </a:t>
            </a:r>
            <a:endParaRPr lang="ru-RU" sz="1400" b="1" dirty="0" smtClean="0">
              <a:solidFill>
                <a:srgbClr val="2E3192"/>
              </a:solidFill>
              <a:latin typeface="Cambria" pitchFamily="18" charset="0"/>
            </a:endParaRPr>
          </a:p>
          <a:p>
            <a:pPr algn="ctr">
              <a:defRPr/>
            </a:pPr>
            <a:r>
              <a:rPr lang="ru-RU" sz="1400" b="1" i="1" dirty="0" smtClean="0">
                <a:solidFill>
                  <a:srgbClr val="2E3192"/>
                </a:solidFill>
                <a:latin typeface="Cambria" pitchFamily="18" charset="0"/>
              </a:rPr>
              <a:t>(Томская, </a:t>
            </a:r>
            <a:r>
              <a:rPr lang="ru-RU" sz="1400" b="1" i="1" dirty="0">
                <a:solidFill>
                  <a:srgbClr val="2E3192"/>
                </a:solidFill>
                <a:latin typeface="Cambria" pitchFamily="18" charset="0"/>
              </a:rPr>
              <a:t>Новосибирская </a:t>
            </a:r>
            <a:r>
              <a:rPr lang="ru-RU" sz="1400" b="1" i="1" dirty="0" smtClean="0">
                <a:solidFill>
                  <a:srgbClr val="2E3192"/>
                </a:solidFill>
                <a:latin typeface="Cambria" pitchFamily="18" charset="0"/>
              </a:rPr>
              <a:t>области Хабаровский, </a:t>
            </a:r>
            <a:r>
              <a:rPr lang="ru-RU" sz="1400" b="1" i="1" dirty="0">
                <a:solidFill>
                  <a:srgbClr val="2E3192"/>
                </a:solidFill>
                <a:latin typeface="Cambria" pitchFamily="18" charset="0"/>
              </a:rPr>
              <a:t>Красноярский</a:t>
            </a:r>
            <a:r>
              <a:rPr lang="ru-RU" sz="1400" b="1" i="1" dirty="0" smtClean="0">
                <a:solidFill>
                  <a:srgbClr val="2E3192"/>
                </a:solidFill>
                <a:latin typeface="Cambria" pitchFamily="18" charset="0"/>
              </a:rPr>
              <a:t> края, </a:t>
            </a:r>
            <a:r>
              <a:rPr lang="ru-RU" sz="1400" b="1" i="1" dirty="0">
                <a:solidFill>
                  <a:srgbClr val="2E3192"/>
                </a:solidFill>
                <a:latin typeface="Cambria" pitchFamily="18" charset="0"/>
              </a:rPr>
              <a:t>ЯНАО, </a:t>
            </a:r>
            <a:r>
              <a:rPr lang="ru-RU" sz="1400" b="1" i="1" dirty="0" smtClean="0">
                <a:solidFill>
                  <a:srgbClr val="2E3192"/>
                </a:solidFill>
                <a:latin typeface="Cambria" pitchFamily="18" charset="0"/>
              </a:rPr>
              <a:t>Республика Татарстан)</a:t>
            </a:r>
            <a:endParaRPr lang="ru-RU" sz="1400" b="1" i="1" dirty="0">
              <a:solidFill>
                <a:srgbClr val="2E3192"/>
              </a:solidFill>
              <a:latin typeface="Cambria" pitchFamily="18" charset="0"/>
            </a:endParaRPr>
          </a:p>
          <a:p>
            <a:pPr algn="ctr">
              <a:defRPr/>
            </a:pPr>
            <a:endParaRPr lang="ru-RU" sz="1400" b="1" dirty="0">
              <a:solidFill>
                <a:srgbClr val="2E3192"/>
              </a:solidFill>
              <a:latin typeface="Cambri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2842926"/>
            <a:ext cx="3960440" cy="1431422"/>
          </a:xfrm>
          <a:prstGeom prst="rect">
            <a:avLst/>
          </a:prstGeom>
          <a:solidFill>
            <a:srgbClr val="B9CDE5">
              <a:alpha val="31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400" b="1" dirty="0" smtClean="0">
              <a:solidFill>
                <a:srgbClr val="2E3192"/>
              </a:solidFill>
              <a:latin typeface="Cambria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2E3192"/>
                </a:solidFill>
                <a:latin typeface="Cambria" pitchFamily="18" charset="0"/>
              </a:rPr>
              <a:t>Разработка программ повышения квалификации управленческих и </a:t>
            </a:r>
            <a:r>
              <a:rPr lang="ru-RU" sz="1400" b="1" dirty="0" smtClean="0">
                <a:solidFill>
                  <a:srgbClr val="2E3192"/>
                </a:solidFill>
                <a:latin typeface="Cambria" pitchFamily="18" charset="0"/>
              </a:rPr>
              <a:t>педагогических </a:t>
            </a:r>
            <a:r>
              <a:rPr lang="ru-RU" sz="1400" b="1" dirty="0">
                <a:solidFill>
                  <a:srgbClr val="2E3192"/>
                </a:solidFill>
                <a:latin typeface="Cambria" pitchFamily="18" charset="0"/>
              </a:rPr>
              <a:t>кадров по «оценочной» </a:t>
            </a:r>
            <a:r>
              <a:rPr lang="ru-RU" sz="1400" b="1" dirty="0" smtClean="0">
                <a:solidFill>
                  <a:srgbClr val="2E3192"/>
                </a:solidFill>
                <a:latin typeface="Cambria" pitchFamily="18" charset="0"/>
              </a:rPr>
              <a:t>компетентности</a:t>
            </a:r>
            <a:endParaRPr lang="ru-RU" sz="1400" b="1" dirty="0">
              <a:solidFill>
                <a:srgbClr val="2E3192"/>
              </a:solidFill>
              <a:latin typeface="Cambria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 smtClean="0">
                <a:solidFill>
                  <a:srgbClr val="2E3192"/>
                </a:solidFill>
                <a:latin typeface="Cambria" pitchFamily="18" charset="0"/>
              </a:rPr>
              <a:t>(Томская область, </a:t>
            </a:r>
            <a:r>
              <a:rPr lang="ru-RU" sz="1400" b="1" i="1" dirty="0">
                <a:solidFill>
                  <a:srgbClr val="2E3192"/>
                </a:solidFill>
                <a:latin typeface="Cambria" pitchFamily="18" charset="0"/>
              </a:rPr>
              <a:t>Алтайский край, </a:t>
            </a:r>
            <a:r>
              <a:rPr lang="ru-RU" sz="1400" b="1" i="1" dirty="0" smtClean="0">
                <a:solidFill>
                  <a:srgbClr val="2E3192"/>
                </a:solidFill>
                <a:latin typeface="Cambria" pitchFamily="18" charset="0"/>
              </a:rPr>
              <a:t>ЯНАО)</a:t>
            </a:r>
            <a:endParaRPr lang="ru-RU" sz="1400" b="1" i="1" dirty="0">
              <a:solidFill>
                <a:srgbClr val="2E3192"/>
              </a:solidFill>
              <a:latin typeface="Cambria" pitchFamily="18" charset="0"/>
            </a:endParaRPr>
          </a:p>
          <a:p>
            <a:pPr algn="ctr">
              <a:defRPr/>
            </a:pPr>
            <a:endParaRPr lang="ru-RU" sz="1400" b="1" dirty="0">
              <a:solidFill>
                <a:srgbClr val="2E3192"/>
              </a:solidFill>
              <a:latin typeface="Cambria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972883" y="2342971"/>
            <a:ext cx="3960440" cy="1152128"/>
          </a:xfrm>
          <a:prstGeom prst="rect">
            <a:avLst/>
          </a:prstGeom>
          <a:solidFill>
            <a:srgbClr val="B9CDE5">
              <a:alpha val="31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400" b="1" dirty="0" smtClean="0">
              <a:solidFill>
                <a:srgbClr val="2E3192"/>
              </a:solidFill>
              <a:latin typeface="Cambria" pitchFamily="18" charset="0"/>
            </a:endParaRPr>
          </a:p>
          <a:p>
            <a:pPr algn="ctr" fontAlgn="t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rgbClr val="2E3192"/>
                </a:solidFill>
                <a:latin typeface="Cambria" pitchFamily="18" charset="0"/>
              </a:rPr>
              <a:t>Интерпретация </a:t>
            </a:r>
            <a:r>
              <a:rPr lang="ru-RU" sz="1400" b="1" dirty="0">
                <a:solidFill>
                  <a:srgbClr val="2E3192"/>
                </a:solidFill>
                <a:latin typeface="Cambria" pitchFamily="18" charset="0"/>
              </a:rPr>
              <a:t>результатов и подготовка целевых информационных продуктов по </a:t>
            </a:r>
            <a:r>
              <a:rPr lang="ru-RU" sz="1400" b="1" dirty="0" smtClean="0">
                <a:solidFill>
                  <a:srgbClr val="2E3192"/>
                </a:solidFill>
                <a:latin typeface="Cambria" pitchFamily="18" charset="0"/>
              </a:rPr>
              <a:t>ОКО </a:t>
            </a:r>
            <a:r>
              <a:rPr lang="ru-RU" sz="1400" b="1" i="1" dirty="0" smtClean="0">
                <a:solidFill>
                  <a:srgbClr val="2E3192"/>
                </a:solidFill>
                <a:latin typeface="Cambria" pitchFamily="18" charset="0"/>
              </a:rPr>
              <a:t>(Новосибирская, Псковская области, Красноярский, Алтайский, Хабаровский края, </a:t>
            </a:r>
            <a:r>
              <a:rPr lang="ru-RU" sz="1400" b="1" i="1" dirty="0">
                <a:solidFill>
                  <a:srgbClr val="2E3192"/>
                </a:solidFill>
                <a:latin typeface="Cambria" pitchFamily="18" charset="0"/>
              </a:rPr>
              <a:t>Чувашская </a:t>
            </a:r>
            <a:r>
              <a:rPr lang="ru-RU" sz="1400" b="1" i="1" dirty="0" smtClean="0">
                <a:solidFill>
                  <a:srgbClr val="2E3192"/>
                </a:solidFill>
                <a:latin typeface="Cambria" pitchFamily="18" charset="0"/>
              </a:rPr>
              <a:t>Республика, ЯНАО)</a:t>
            </a:r>
            <a:endParaRPr lang="ru-RU" sz="1400" b="1" i="1" dirty="0">
              <a:solidFill>
                <a:srgbClr val="2E3192"/>
              </a:solidFill>
              <a:latin typeface="Cambria" pitchFamily="18" charset="0"/>
            </a:endParaRPr>
          </a:p>
          <a:p>
            <a:pPr algn="just" fontAlgn="t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solidFill>
                <a:srgbClr val="2E3192"/>
              </a:solidFill>
              <a:latin typeface="Cambria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006714" y="3609087"/>
            <a:ext cx="3960440" cy="673319"/>
          </a:xfrm>
          <a:prstGeom prst="rect">
            <a:avLst/>
          </a:prstGeom>
          <a:solidFill>
            <a:srgbClr val="B9CDE5">
              <a:alpha val="31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400" b="1" dirty="0" smtClean="0">
              <a:solidFill>
                <a:srgbClr val="2E3192"/>
              </a:solidFill>
              <a:latin typeface="Cambria" pitchFamily="18" charset="0"/>
            </a:endParaRPr>
          </a:p>
          <a:p>
            <a:pPr algn="ctr" fontAlgn="t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rgbClr val="2E3192"/>
                </a:solidFill>
                <a:latin typeface="Cambria" pitchFamily="18" charset="0"/>
              </a:rPr>
              <a:t>Разработка процедуры </a:t>
            </a:r>
            <a:r>
              <a:rPr lang="ru-RU" sz="1400" b="1" dirty="0" err="1">
                <a:solidFill>
                  <a:srgbClr val="2E3192"/>
                </a:solidFill>
                <a:latin typeface="Cambria" pitchFamily="18" charset="0"/>
              </a:rPr>
              <a:t>самообследования</a:t>
            </a:r>
            <a:r>
              <a:rPr lang="ru-RU" sz="1400" b="1" dirty="0">
                <a:solidFill>
                  <a:srgbClr val="2E3192"/>
                </a:solidFill>
                <a:latin typeface="Cambria" pitchFamily="18" charset="0"/>
              </a:rPr>
              <a:t> (самооценки) </a:t>
            </a:r>
            <a:r>
              <a:rPr lang="ru-RU" sz="1400" b="1" dirty="0" smtClean="0">
                <a:solidFill>
                  <a:srgbClr val="2E3192"/>
                </a:solidFill>
                <a:latin typeface="Cambria" pitchFamily="18" charset="0"/>
              </a:rPr>
              <a:t>школы </a:t>
            </a:r>
            <a:r>
              <a:rPr lang="ru-RU" sz="1400" b="1" i="1" dirty="0" smtClean="0">
                <a:solidFill>
                  <a:srgbClr val="2E3192"/>
                </a:solidFill>
                <a:latin typeface="Cambria" pitchFamily="18" charset="0"/>
              </a:rPr>
              <a:t>(Алтайский, Хабаровский  края, ЯНАО)</a:t>
            </a:r>
            <a:endParaRPr lang="ru-RU" sz="1400" b="1" i="1" dirty="0">
              <a:solidFill>
                <a:srgbClr val="2E3192"/>
              </a:solidFill>
              <a:latin typeface="Cambria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rgbClr val="2E3192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2540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908175" y="2338389"/>
            <a:ext cx="1079500" cy="107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730661" y="1779589"/>
            <a:ext cx="220663" cy="215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208569" y="2041525"/>
            <a:ext cx="669925" cy="215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835169" y="1887591"/>
            <a:ext cx="684213" cy="53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187485" y="1995541"/>
            <a:ext cx="288925" cy="460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3801" name="Подзаголовок 4"/>
          <p:cNvSpPr txBox="1">
            <a:spLocks/>
          </p:cNvSpPr>
          <p:nvPr/>
        </p:nvSpPr>
        <p:spPr bwMode="auto">
          <a:xfrm>
            <a:off x="758825" y="331797"/>
            <a:ext cx="7126288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20000"/>
              </a:spcBef>
              <a:buFont typeface="Arial" charset="0"/>
              <a:buNone/>
            </a:pPr>
            <a:endParaRPr lang="ru-RU" sz="2000" b="1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02087" y="51519"/>
            <a:ext cx="7029450" cy="1015663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 smtClean="0">
                <a:solidFill>
                  <a:srgbClr val="2E3192"/>
                </a:solidFill>
                <a:latin typeface="Cambria" pitchFamily="18" charset="0"/>
              </a:rPr>
              <a:t>Лучшие </a:t>
            </a:r>
            <a:r>
              <a:rPr lang="ru-RU" sz="2000" b="1" dirty="0">
                <a:solidFill>
                  <a:srgbClr val="2E3192"/>
                </a:solidFill>
                <a:latin typeface="Cambria" pitchFamily="18" charset="0"/>
              </a:rPr>
              <a:t>проекты в сфере оценки качества образования в </a:t>
            </a:r>
            <a:r>
              <a:rPr lang="ru-RU" sz="2000" b="1" dirty="0" smtClean="0">
                <a:solidFill>
                  <a:srgbClr val="2E3192"/>
                </a:solidFill>
                <a:latin typeface="Cambria" pitchFamily="18" charset="0"/>
              </a:rPr>
              <a:t>Российской Федерации</a:t>
            </a:r>
            <a:r>
              <a:rPr lang="ru-RU" sz="2000" b="1" dirty="0">
                <a:solidFill>
                  <a:srgbClr val="2E3192"/>
                </a:solidFill>
                <a:latin typeface="Cambria" pitchFamily="18" charset="0"/>
              </a:rPr>
              <a:t/>
            </a:r>
            <a:br>
              <a:rPr lang="ru-RU" sz="2000" b="1" dirty="0">
                <a:solidFill>
                  <a:srgbClr val="2E3192"/>
                </a:solidFill>
                <a:latin typeface="Cambria" pitchFamily="18" charset="0"/>
              </a:rPr>
            </a:br>
            <a:endParaRPr lang="ru-RU" sz="2000" b="1" dirty="0">
              <a:solidFill>
                <a:srgbClr val="2E3192"/>
              </a:solidFill>
              <a:latin typeface="Cambria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2973938"/>
              </p:ext>
            </p:extLst>
          </p:nvPr>
        </p:nvGraphicFramePr>
        <p:xfrm>
          <a:off x="751287" y="1491630"/>
          <a:ext cx="7776866" cy="3342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433"/>
                <a:gridCol w="3888433"/>
              </a:tblGrid>
              <a:tr h="78867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Cambria" pitchFamily="18" charset="0"/>
                        </a:rPr>
                        <a:t>С 1 сентября по 1 октября 2014 года п</a:t>
                      </a:r>
                      <a:r>
                        <a:rPr lang="ru-RU" sz="1500" b="1" kern="1200" dirty="0" smtClean="0">
                          <a:solidFill>
                            <a:srgbClr val="FF0000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оступило около 500 проектов,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kern="1200" dirty="0" smtClean="0">
                          <a:solidFill>
                            <a:srgbClr val="FF0000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Итог - 10 призеров</a:t>
                      </a:r>
                      <a:r>
                        <a:rPr lang="ru-RU" sz="1500" b="1" kern="1200" baseline="0" dirty="0" smtClean="0">
                          <a:solidFill>
                            <a:srgbClr val="FF0000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 и 10 победителей</a:t>
                      </a:r>
                      <a:endParaRPr lang="ru-RU" sz="1500" b="1" kern="1200" dirty="0">
                        <a:solidFill>
                          <a:srgbClr val="FF0000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611630">
                <a:tc>
                  <a:txBody>
                    <a:bodyPr/>
                    <a:lstStyle/>
                    <a:p>
                      <a:r>
                        <a:rPr lang="ru-RU" sz="1400" b="1" kern="1200" smtClean="0">
                          <a:solidFill>
                            <a:srgbClr val="2E3192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Проведение компетентностных олимпиад</a:t>
                      </a:r>
                    </a:p>
                    <a:p>
                      <a:r>
                        <a:rPr lang="ru-RU" sz="1400" b="1" kern="1200" smtClean="0">
                          <a:solidFill>
                            <a:srgbClr val="2E3192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(на сколько образовательная программа способствует</a:t>
                      </a:r>
                      <a:r>
                        <a:rPr lang="ru-RU" sz="1400" b="1" kern="1200" baseline="0" smtClean="0">
                          <a:solidFill>
                            <a:srgbClr val="2E3192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 формированию соответствующих качеств у обучающихся</a:t>
                      </a:r>
                      <a:r>
                        <a:rPr lang="ru-RU" sz="1400" b="1" kern="1200" smtClean="0">
                          <a:solidFill>
                            <a:srgbClr val="2E3192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)</a:t>
                      </a:r>
                      <a:endParaRPr lang="ru-RU" sz="1400" b="1" kern="1200" dirty="0">
                        <a:solidFill>
                          <a:srgbClr val="2E3192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baseline="0" smtClean="0">
                          <a:solidFill>
                            <a:srgbClr val="2E3192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Создание электронных площадок для обсуждения критериев оценки качеств а образования</a:t>
                      </a:r>
                      <a:endParaRPr lang="ru-RU" sz="1400" b="1" kern="1200" baseline="0" dirty="0">
                        <a:solidFill>
                          <a:srgbClr val="2E3192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742950">
                <a:tc>
                  <a:txBody>
                    <a:bodyPr/>
                    <a:lstStyle/>
                    <a:p>
                      <a:r>
                        <a:rPr lang="ru-RU" sz="1400" b="1" kern="1200" baseline="0" dirty="0" smtClean="0">
                          <a:solidFill>
                            <a:srgbClr val="2E3192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Подходы к мониторингу успеваемости учащихся</a:t>
                      </a:r>
                      <a:endParaRPr lang="ru-RU" sz="1400" b="1" kern="1200" baseline="0" dirty="0">
                        <a:solidFill>
                          <a:srgbClr val="2E3192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baseline="0" smtClean="0">
                          <a:solidFill>
                            <a:srgbClr val="2E3192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Совершенствование системы оценки достижений учащихся </a:t>
                      </a:r>
                      <a:br>
                        <a:rPr lang="ru-RU" sz="1400" b="1" kern="1200" baseline="0" smtClean="0">
                          <a:solidFill>
                            <a:srgbClr val="2E3192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</a:br>
                      <a:r>
                        <a:rPr lang="ru-RU" sz="1400" b="1" kern="1200" baseline="0" smtClean="0">
                          <a:solidFill>
                            <a:srgbClr val="2E3192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в разрезе предметов</a:t>
                      </a:r>
                      <a:endParaRPr lang="ru-RU" sz="1400" b="1" kern="1200" baseline="0" dirty="0">
                        <a:solidFill>
                          <a:srgbClr val="2E3192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960120">
                <a:tc>
                  <a:txBody>
                    <a:bodyPr/>
                    <a:lstStyle/>
                    <a:p>
                      <a:r>
                        <a:rPr lang="ru-RU" sz="1400" b="1" kern="1200" baseline="0" smtClean="0">
                          <a:solidFill>
                            <a:srgbClr val="2E3192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Предложения по формированию экспертного сообщества для оценки качества образования</a:t>
                      </a:r>
                      <a:endParaRPr lang="ru-RU" sz="1400" b="1" kern="1200" baseline="0" dirty="0">
                        <a:solidFill>
                          <a:srgbClr val="2E3192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baseline="0" smtClean="0">
                          <a:solidFill>
                            <a:srgbClr val="2E3192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Инструменты совершенствования внутришкольной системы оценки качества образования</a:t>
                      </a:r>
                      <a:endParaRPr lang="ru-RU" sz="1400" b="1" kern="1200" baseline="0" dirty="0">
                        <a:solidFill>
                          <a:srgbClr val="2E3192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525780">
                <a:tc>
                  <a:txBody>
                    <a:bodyPr/>
                    <a:lstStyle/>
                    <a:p>
                      <a:r>
                        <a:rPr lang="ru-RU" sz="1400" b="1" kern="1200" baseline="0" dirty="0" smtClean="0">
                          <a:solidFill>
                            <a:srgbClr val="2E3192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……………………………………………………………………..</a:t>
                      </a:r>
                      <a:endParaRPr lang="ru-RU" sz="1400" b="1" kern="1200" baseline="0" dirty="0">
                        <a:solidFill>
                          <a:srgbClr val="2E3192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baseline="0" dirty="0" smtClean="0">
                          <a:solidFill>
                            <a:srgbClr val="2E3192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……………………………………………………………............</a:t>
                      </a:r>
                      <a:endParaRPr lang="ru-RU" sz="1400" b="1" kern="1200" baseline="0" dirty="0">
                        <a:solidFill>
                          <a:srgbClr val="2E3192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7112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105" y="1951082"/>
            <a:ext cx="6853928" cy="46166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400" b="1" dirty="0" smtClean="0">
                <a:solidFill>
                  <a:srgbClr val="2E3192"/>
                </a:solidFill>
                <a:latin typeface="Cambria" pitchFamily="18" charset="0"/>
              </a:rPr>
              <a:t>О новой модели контроля и оценки качества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36791" y="3046451"/>
            <a:ext cx="4695825" cy="46166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400" dirty="0" smtClean="0">
                <a:solidFill>
                  <a:srgbClr val="2E319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Семченко Евгений Евгеньевич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7950" y="3508376"/>
            <a:ext cx="8955088" cy="52322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1400" dirty="0" smtClean="0">
                <a:solidFill>
                  <a:srgbClr val="2E3192"/>
                </a:solidFill>
                <a:latin typeface="Cambria" pitchFamily="18" charset="0"/>
              </a:rPr>
              <a:t>Начальник Управления надзора и контроля за деятельностью органов </a:t>
            </a:r>
          </a:p>
          <a:p>
            <a:pPr algn="ctr">
              <a:defRPr/>
            </a:pPr>
            <a:r>
              <a:rPr lang="ru-RU" sz="1400" dirty="0" smtClean="0">
                <a:solidFill>
                  <a:srgbClr val="2E3192"/>
                </a:solidFill>
                <a:latin typeface="Cambria" pitchFamily="18" charset="0"/>
              </a:rPr>
              <a:t>исполнительной власти субъектов Российской Федерации</a:t>
            </a:r>
          </a:p>
        </p:txBody>
      </p:sp>
    </p:spTree>
    <p:extLst>
      <p:ext uri="{BB962C8B-B14F-4D97-AF65-F5344CB8AC3E}">
        <p14:creationId xmlns:p14="http://schemas.microsoft.com/office/powerpoint/2010/main" val="366237106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Подзаголовок 4"/>
          <p:cNvSpPr txBox="1">
            <a:spLocks/>
          </p:cNvSpPr>
          <p:nvPr/>
        </p:nvSpPr>
        <p:spPr bwMode="auto">
          <a:xfrm>
            <a:off x="1042988" y="-106363"/>
            <a:ext cx="6400800" cy="504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endParaRPr lang="ru-RU" smtClean="0">
              <a:solidFill>
                <a:prstClr val="black"/>
              </a:solidFill>
            </a:endParaRPr>
          </a:p>
        </p:txBody>
      </p:sp>
      <p:sp>
        <p:nvSpPr>
          <p:cNvPr id="11267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ru-RU" altLang="ru-RU" smtClean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1268" name="Rectangle 2"/>
          <p:cNvSpPr txBox="1">
            <a:spLocks/>
          </p:cNvSpPr>
          <p:nvPr/>
        </p:nvSpPr>
        <p:spPr bwMode="auto">
          <a:xfrm>
            <a:off x="1449388" y="92075"/>
            <a:ext cx="7237412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000" b="1" smtClean="0">
                <a:solidFill>
                  <a:srgbClr val="2E3192"/>
                </a:solidFill>
              </a:rPr>
              <a:t>Действующая модель контрольно-надзорной деятельности</a:t>
            </a:r>
          </a:p>
        </p:txBody>
      </p:sp>
      <p:graphicFrame>
        <p:nvGraphicFramePr>
          <p:cNvPr id="2" name="Схема 1"/>
          <p:cNvGraphicFramePr/>
          <p:nvPr/>
        </p:nvGraphicFramePr>
        <p:xfrm>
          <a:off x="0" y="828676"/>
          <a:ext cx="903649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270" name="TextBox 2"/>
          <p:cNvSpPr txBox="1">
            <a:spLocks noChangeArrowheads="1"/>
          </p:cNvSpPr>
          <p:nvPr/>
        </p:nvSpPr>
        <p:spPr bwMode="auto">
          <a:xfrm>
            <a:off x="0" y="4835571"/>
            <a:ext cx="690403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1200" smtClean="0">
                <a:solidFill>
                  <a:prstClr val="black"/>
                </a:solidFill>
              </a:rPr>
              <a:t>*с учетом полноты устранения нарушений</a:t>
            </a:r>
          </a:p>
        </p:txBody>
      </p:sp>
    </p:spTree>
    <p:extLst>
      <p:ext uri="{BB962C8B-B14F-4D97-AF65-F5344CB8AC3E}">
        <p14:creationId xmlns:p14="http://schemas.microsoft.com/office/powerpoint/2010/main" val="57180759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Подзаголовок 4"/>
          <p:cNvSpPr txBox="1">
            <a:spLocks/>
          </p:cNvSpPr>
          <p:nvPr/>
        </p:nvSpPr>
        <p:spPr bwMode="auto">
          <a:xfrm>
            <a:off x="1042988" y="-106363"/>
            <a:ext cx="6400800" cy="504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endParaRPr lang="ru-RU" smtClean="0">
              <a:solidFill>
                <a:prstClr val="black"/>
              </a:solidFill>
            </a:endParaRPr>
          </a:p>
        </p:txBody>
      </p:sp>
      <p:sp>
        <p:nvSpPr>
          <p:cNvPr id="15363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ru-RU" altLang="ru-RU" smtClean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5364" name="Rectangle 2"/>
          <p:cNvSpPr txBox="1">
            <a:spLocks/>
          </p:cNvSpPr>
          <p:nvPr/>
        </p:nvSpPr>
        <p:spPr bwMode="auto">
          <a:xfrm>
            <a:off x="1449388" y="92075"/>
            <a:ext cx="7237412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000" b="1" smtClean="0">
                <a:solidFill>
                  <a:srgbClr val="2E3192"/>
                </a:solidFill>
              </a:rPr>
              <a:t>Новая модель контрольно-надзорной деятельности</a:t>
            </a:r>
          </a:p>
        </p:txBody>
      </p:sp>
      <p:graphicFrame>
        <p:nvGraphicFramePr>
          <p:cNvPr id="2" name="Схема 1"/>
          <p:cNvGraphicFramePr/>
          <p:nvPr/>
        </p:nvGraphicFramePr>
        <p:xfrm>
          <a:off x="0" y="828676"/>
          <a:ext cx="903649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366" name="TextBox 2"/>
          <p:cNvSpPr txBox="1">
            <a:spLocks noChangeArrowheads="1"/>
          </p:cNvSpPr>
          <p:nvPr/>
        </p:nvSpPr>
        <p:spPr bwMode="auto">
          <a:xfrm>
            <a:off x="0" y="4835571"/>
            <a:ext cx="690403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1200" smtClean="0">
                <a:solidFill>
                  <a:prstClr val="black"/>
                </a:solidFill>
              </a:rPr>
              <a:t>*с учетом полноты устранения нарушений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1076975" y="1072002"/>
            <a:ext cx="6439333" cy="3547678"/>
            <a:chOff x="1076971" y="1072002"/>
            <a:chExt cx="6439333" cy="3547678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6" name="Круговая стрелка 5"/>
            <p:cNvSpPr/>
            <p:nvPr/>
          </p:nvSpPr>
          <p:spPr>
            <a:xfrm rot="16952475">
              <a:off x="2612596" y="1049504"/>
              <a:ext cx="1224136" cy="1368152"/>
            </a:xfrm>
            <a:prstGeom prst="circularArrow">
              <a:avLst>
                <a:gd name="adj1" fmla="val 12500"/>
                <a:gd name="adj2" fmla="val 925177"/>
                <a:gd name="adj3" fmla="val 20457681"/>
                <a:gd name="adj4" fmla="val 16461025"/>
                <a:gd name="adj5" fmla="val 12500"/>
              </a:avLst>
            </a:prstGeom>
            <a:grpFill/>
            <a:ln>
              <a:solidFill>
                <a:schemeClr val="accent1">
                  <a:shade val="50000"/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" name="Круговая стрелка 9"/>
            <p:cNvSpPr/>
            <p:nvPr/>
          </p:nvSpPr>
          <p:spPr>
            <a:xfrm rot="20327017">
              <a:off x="5274170" y="1072002"/>
              <a:ext cx="1224136" cy="1368152"/>
            </a:xfrm>
            <a:prstGeom prst="circularArrow">
              <a:avLst>
                <a:gd name="adj1" fmla="val 12500"/>
                <a:gd name="adj2" fmla="val 925177"/>
                <a:gd name="adj3" fmla="val 20457681"/>
                <a:gd name="adj4" fmla="val 16461025"/>
                <a:gd name="adj5" fmla="val 12500"/>
              </a:avLst>
            </a:prstGeom>
            <a:grpFill/>
            <a:ln>
              <a:solidFill>
                <a:schemeClr val="accent1">
                  <a:shade val="50000"/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1" name="Круговая стрелка 10"/>
            <p:cNvSpPr/>
            <p:nvPr/>
          </p:nvSpPr>
          <p:spPr>
            <a:xfrm rot="6486053">
              <a:off x="5218710" y="3314631"/>
              <a:ext cx="1224136" cy="1368152"/>
            </a:xfrm>
            <a:prstGeom prst="circularArrow">
              <a:avLst>
                <a:gd name="adj1" fmla="val 12500"/>
                <a:gd name="adj2" fmla="val 925177"/>
                <a:gd name="adj3" fmla="val 20457681"/>
                <a:gd name="adj4" fmla="val 16461025"/>
                <a:gd name="adj5" fmla="val 12500"/>
              </a:avLst>
            </a:prstGeom>
            <a:grpFill/>
            <a:ln>
              <a:solidFill>
                <a:schemeClr val="accent1">
                  <a:shade val="50000"/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2" name="Круговая стрелка 11"/>
            <p:cNvSpPr/>
            <p:nvPr/>
          </p:nvSpPr>
          <p:spPr>
            <a:xfrm rot="8969045">
              <a:off x="2456357" y="3251528"/>
              <a:ext cx="1224136" cy="1368152"/>
            </a:xfrm>
            <a:prstGeom prst="circularArrow">
              <a:avLst>
                <a:gd name="adj1" fmla="val 12500"/>
                <a:gd name="adj2" fmla="val 925177"/>
                <a:gd name="adj3" fmla="val 20457681"/>
                <a:gd name="adj4" fmla="val 16461025"/>
                <a:gd name="adj5" fmla="val 12500"/>
              </a:avLst>
            </a:prstGeom>
            <a:grpFill/>
            <a:ln>
              <a:solidFill>
                <a:schemeClr val="accent1">
                  <a:shade val="50000"/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3" name="Круговая стрелка 12"/>
            <p:cNvSpPr/>
            <p:nvPr/>
          </p:nvSpPr>
          <p:spPr>
            <a:xfrm rot="12929937">
              <a:off x="1076971" y="2295962"/>
              <a:ext cx="1224136" cy="1368152"/>
            </a:xfrm>
            <a:prstGeom prst="circularArrow">
              <a:avLst>
                <a:gd name="adj1" fmla="val 12500"/>
                <a:gd name="adj2" fmla="val 925177"/>
                <a:gd name="adj3" fmla="val 20457681"/>
                <a:gd name="adj4" fmla="val 18765341"/>
                <a:gd name="adj5" fmla="val 12500"/>
              </a:avLst>
            </a:prstGeom>
            <a:grpFill/>
            <a:ln>
              <a:solidFill>
                <a:schemeClr val="accent1">
                  <a:shade val="50000"/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4" name="Круговая стрелка 13"/>
            <p:cNvSpPr/>
            <p:nvPr/>
          </p:nvSpPr>
          <p:spPr>
            <a:xfrm rot="2067593">
              <a:off x="6292168" y="2077956"/>
              <a:ext cx="1224136" cy="1368152"/>
            </a:xfrm>
            <a:prstGeom prst="circularArrow">
              <a:avLst>
                <a:gd name="adj1" fmla="val 12500"/>
                <a:gd name="adj2" fmla="val 925177"/>
                <a:gd name="adj3" fmla="val 20457681"/>
                <a:gd name="adj4" fmla="val 18765341"/>
                <a:gd name="adj5" fmla="val 12500"/>
              </a:avLst>
            </a:prstGeom>
            <a:grpFill/>
            <a:ln>
              <a:solidFill>
                <a:schemeClr val="accent1">
                  <a:shade val="50000"/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315334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476379" y="195263"/>
            <a:ext cx="7559675" cy="407804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ru-RU" sz="2050" b="1" dirty="0">
                <a:solidFill>
                  <a:srgbClr val="2E3192"/>
                </a:solidFill>
                <a:latin typeface="Cambria" pitchFamily="18" charset="0"/>
                <a:cs typeface="Arial" charset="0"/>
              </a:rPr>
              <a:t>Законодательно закрепленные понятия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468438" y="3003552"/>
            <a:ext cx="7353300" cy="1296988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1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Независимая оценка качества образования </a:t>
            </a:r>
            <a:r>
              <a:rPr lang="ru-RU" sz="1200" b="1">
                <a:solidFill>
                  <a:srgbClr val="3108C8"/>
                </a:solidFill>
                <a:latin typeface="Times New Roman" pitchFamily="18" charset="0"/>
                <a:cs typeface="Times New Roman" pitchFamily="18" charset="0"/>
              </a:rPr>
              <a:t>направлена на получение сведений об образовательной деятельности, о качестве подготовки обучающихся и реализации образовательных программ и включает в себя:</a:t>
            </a:r>
          </a:p>
          <a:p>
            <a:pPr algn="ctr">
              <a:buFont typeface="Arial" charset="0"/>
              <a:buChar char="•"/>
              <a:defRPr/>
            </a:pPr>
            <a:r>
              <a:rPr lang="ru-RU" sz="1200" b="1">
                <a:solidFill>
                  <a:srgbClr val="3108C8"/>
                </a:solidFill>
                <a:latin typeface="Times New Roman" pitchFamily="18" charset="0"/>
                <a:cs typeface="Times New Roman" pitchFamily="18" charset="0"/>
              </a:rPr>
              <a:t>независимую оценку качества подготовки обучающихся</a:t>
            </a:r>
          </a:p>
          <a:p>
            <a:pPr algn="ctr">
              <a:buFont typeface="Arial" charset="0"/>
              <a:buChar char="•"/>
              <a:defRPr/>
            </a:pPr>
            <a:r>
              <a:rPr lang="ru-RU" sz="1200" b="1">
                <a:solidFill>
                  <a:srgbClr val="3108C8"/>
                </a:solidFill>
                <a:latin typeface="Times New Roman" pitchFamily="18" charset="0"/>
                <a:cs typeface="Times New Roman" pitchFamily="18" charset="0"/>
              </a:rPr>
              <a:t>независимую оценку качества образовательной деятельности организаций, осуществляющих образовательную деятельность.</a:t>
            </a:r>
          </a:p>
          <a:p>
            <a:pPr>
              <a:defRPr/>
            </a:pPr>
            <a:endParaRPr lang="ru-RU" sz="1200" b="1">
              <a:solidFill>
                <a:srgbClr val="3108C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19251" y="987470"/>
            <a:ext cx="7129463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соответствии с  Федеральным законом от 29.12.2012 № 273-ФЗ «Об образовании в Российской Федерации»: 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476377" y="1722440"/>
            <a:ext cx="7345363" cy="1152525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Контроль качества образования </a:t>
            </a:r>
            <a:r>
              <a:rPr lang="ru-RU" sz="1300" dirty="0">
                <a:solidFill>
                  <a:srgbClr val="3108C8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300" b="1" dirty="0">
                <a:solidFill>
                  <a:srgbClr val="3108C8"/>
                </a:solidFill>
                <a:latin typeface="Times New Roman" pitchFamily="18" charset="0"/>
                <a:cs typeface="Times New Roman" pitchFamily="18" charset="0"/>
              </a:rPr>
              <a:t>деятельность по оценке соответствия содержания и качества подготовки обучающихся по имеющим государственную аккредитацию образовательным программам федеральным государственным образовательным стандартам посредством организации и проведения проверок качества образования и принятия по их результатам</a:t>
            </a:r>
          </a:p>
        </p:txBody>
      </p:sp>
    </p:spTree>
    <p:extLst>
      <p:ext uri="{BB962C8B-B14F-4D97-AF65-F5344CB8AC3E}">
        <p14:creationId xmlns:p14="http://schemas.microsoft.com/office/powerpoint/2010/main" val="169261455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730661" y="1995612"/>
            <a:ext cx="220663" cy="215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187485" y="1995541"/>
            <a:ext cx="288925" cy="460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105025" y="1852737"/>
            <a:ext cx="306388" cy="107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730661" y="1995612"/>
            <a:ext cx="220663" cy="215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105025" y="1852737"/>
            <a:ext cx="306388" cy="107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392512" y="86943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392503" y="1737370"/>
            <a:ext cx="2313088" cy="1426490"/>
          </a:xfrm>
          <a:prstGeom prst="roundRect">
            <a:avLst/>
          </a:prstGeom>
          <a:solidFill>
            <a:schemeClr val="tx2">
              <a:alpha val="4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/>
                </a:solidFill>
              </a:rPr>
              <a:t>Развитие системы образования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79512" y="1037100"/>
            <a:ext cx="2448272" cy="61647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2"/>
                </a:solidFill>
              </a:rPr>
              <a:t>Государственно-общественное управление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182567" y="1960689"/>
            <a:ext cx="2521943" cy="180462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2"/>
                </a:solidFill>
              </a:rPr>
              <a:t>Повышение профессионального уровня педагога </a:t>
            </a:r>
            <a:endParaRPr lang="ru-RU" sz="1400" dirty="0" smtClean="0">
              <a:solidFill>
                <a:schemeClr val="tx2"/>
              </a:solidFill>
            </a:endParaRPr>
          </a:p>
          <a:p>
            <a:pPr algn="ctr"/>
            <a:r>
              <a:rPr lang="ru-RU" sz="1400" dirty="0" smtClean="0">
                <a:solidFill>
                  <a:schemeClr val="tx2"/>
                </a:solidFill>
              </a:rPr>
              <a:t>(</a:t>
            </a:r>
            <a:r>
              <a:rPr lang="ru-RU" sz="1400" dirty="0">
                <a:solidFill>
                  <a:schemeClr val="tx2"/>
                </a:solidFill>
              </a:rPr>
              <a:t>указы Президента РФ, профессиональный стандарт, эффективный контракт)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251520" y="3928372"/>
            <a:ext cx="2521942" cy="74741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2"/>
                </a:solidFill>
              </a:rPr>
              <a:t>Модернизация подготовки педагогических кадров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3278264" y="3912608"/>
            <a:ext cx="2521942" cy="763183"/>
          </a:xfrm>
          <a:prstGeom prst="roundRect">
            <a:avLst/>
          </a:prstGeom>
          <a:solidFill>
            <a:srgbClr val="FF0000">
              <a:alpha val="23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FF0000"/>
                </a:solidFill>
              </a:rPr>
              <a:t>Система оценивания достижений учащихся (ОСОКО, ГИА, ЕГЭ)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6413957" y="3867939"/>
            <a:ext cx="2362201" cy="74741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2"/>
                </a:solidFill>
              </a:rPr>
              <a:t>Механизмы реализации (государственная программа, ФЦПРО)</a:t>
            </a:r>
            <a:endParaRPr lang="ru-RU" sz="1400" dirty="0">
              <a:solidFill>
                <a:schemeClr val="tx2"/>
              </a:solidFill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6389581" y="2818430"/>
            <a:ext cx="2362202" cy="83352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2"/>
                </a:solidFill>
              </a:rPr>
              <a:t>Модернизация материально-технической базы (ПНПО, МРСО, МРСДО, МРСО-2)</a:t>
            </a:r>
            <a:endParaRPr lang="ru-RU" sz="1400" dirty="0">
              <a:solidFill>
                <a:schemeClr val="tx2"/>
              </a:solidFill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6407619" y="2170130"/>
            <a:ext cx="2368553" cy="53021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2"/>
                </a:solidFill>
              </a:rPr>
              <a:t>Мониторинг системы образования</a:t>
            </a:r>
            <a:endParaRPr lang="ru-RU" sz="1400" dirty="0">
              <a:solidFill>
                <a:schemeClr val="tx2"/>
              </a:solidFill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2840311" y="314623"/>
            <a:ext cx="3359243" cy="92414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2"/>
                </a:solidFill>
              </a:rPr>
              <a:t>Обновление содержания образования (ФГОС нового поколения, новые примерные общеобразовательные программы)</a:t>
            </a:r>
            <a:endParaRPr lang="ru-RU" sz="1400" dirty="0">
              <a:solidFill>
                <a:schemeClr val="tx2"/>
              </a:solidFill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6407596" y="990519"/>
            <a:ext cx="2358471" cy="97458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2"/>
                </a:solidFill>
              </a:rPr>
              <a:t>Нормативно-правовое регулирование </a:t>
            </a:r>
            <a:br>
              <a:rPr lang="ru-RU" sz="1400" dirty="0" smtClean="0">
                <a:solidFill>
                  <a:schemeClr val="tx2"/>
                </a:solidFill>
              </a:rPr>
            </a:br>
            <a:r>
              <a:rPr lang="ru-RU" sz="1400" dirty="0" smtClean="0">
                <a:solidFill>
                  <a:schemeClr val="tx2"/>
                </a:solidFill>
              </a:rPr>
              <a:t>(ФЗ «Об образовании в РФ», подзаконные акты)</a:t>
            </a:r>
            <a:endParaRPr lang="ru-RU" sz="1400" dirty="0">
              <a:solidFill>
                <a:schemeClr val="tx2"/>
              </a:solidFill>
            </a:endParaRPr>
          </a:p>
        </p:txBody>
      </p:sp>
      <p:grpSp>
        <p:nvGrpSpPr>
          <p:cNvPr id="35" name="Группа 34"/>
          <p:cNvGrpSpPr/>
          <p:nvPr/>
        </p:nvGrpSpPr>
        <p:grpSpPr>
          <a:xfrm rot="4693435">
            <a:off x="4272717" y="1279735"/>
            <a:ext cx="367844" cy="447795"/>
            <a:chOff x="3236910" y="1996327"/>
            <a:chExt cx="341938" cy="245789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36" name="Стрелка вправо 35"/>
            <p:cNvSpPr/>
            <p:nvPr/>
          </p:nvSpPr>
          <p:spPr>
            <a:xfrm rot="11384064">
              <a:off x="3236910" y="1996327"/>
              <a:ext cx="341938" cy="245789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Стрелка вправо 4"/>
            <p:cNvSpPr/>
            <p:nvPr/>
          </p:nvSpPr>
          <p:spPr>
            <a:xfrm rot="22184064">
              <a:off x="3310116" y="2051719"/>
              <a:ext cx="268201" cy="14747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700" kern="1200"/>
            </a:p>
          </p:txBody>
        </p:sp>
      </p:grpSp>
      <p:grpSp>
        <p:nvGrpSpPr>
          <p:cNvPr id="38" name="Группа 37"/>
          <p:cNvGrpSpPr/>
          <p:nvPr/>
        </p:nvGrpSpPr>
        <p:grpSpPr>
          <a:xfrm rot="10335074">
            <a:off x="5836626" y="2291207"/>
            <a:ext cx="367844" cy="618651"/>
            <a:chOff x="3236910" y="1996327"/>
            <a:chExt cx="341938" cy="245789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39" name="Стрелка вправо 38"/>
            <p:cNvSpPr/>
            <p:nvPr/>
          </p:nvSpPr>
          <p:spPr>
            <a:xfrm rot="11384064">
              <a:off x="3236910" y="1996327"/>
              <a:ext cx="341938" cy="245789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0" name="Стрелка вправо 4"/>
            <p:cNvSpPr/>
            <p:nvPr/>
          </p:nvSpPr>
          <p:spPr>
            <a:xfrm rot="22184064">
              <a:off x="3310116" y="2051719"/>
              <a:ext cx="268201" cy="14747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700" kern="1200"/>
            </a:p>
          </p:txBody>
        </p:sp>
      </p:grpSp>
      <p:grpSp>
        <p:nvGrpSpPr>
          <p:cNvPr id="41" name="Группа 40"/>
          <p:cNvGrpSpPr/>
          <p:nvPr/>
        </p:nvGrpSpPr>
        <p:grpSpPr>
          <a:xfrm rot="20876869">
            <a:off x="2833997" y="2192558"/>
            <a:ext cx="367844" cy="618651"/>
            <a:chOff x="3236910" y="1996327"/>
            <a:chExt cx="341938" cy="245789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42" name="Стрелка вправо 41"/>
            <p:cNvSpPr/>
            <p:nvPr/>
          </p:nvSpPr>
          <p:spPr>
            <a:xfrm rot="11384064">
              <a:off x="3236910" y="1996327"/>
              <a:ext cx="341938" cy="245789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3" name="Стрелка вправо 4"/>
            <p:cNvSpPr/>
            <p:nvPr/>
          </p:nvSpPr>
          <p:spPr>
            <a:xfrm rot="22184064">
              <a:off x="3310116" y="2051719"/>
              <a:ext cx="268201" cy="14747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700" kern="1200"/>
            </a:p>
          </p:txBody>
        </p:sp>
      </p:grpSp>
      <p:grpSp>
        <p:nvGrpSpPr>
          <p:cNvPr id="50" name="Группа 49"/>
          <p:cNvGrpSpPr/>
          <p:nvPr/>
        </p:nvGrpSpPr>
        <p:grpSpPr>
          <a:xfrm rot="15604023">
            <a:off x="4323619" y="3315999"/>
            <a:ext cx="367844" cy="447795"/>
            <a:chOff x="3236910" y="1996327"/>
            <a:chExt cx="341938" cy="245789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51" name="Стрелка вправо 50"/>
            <p:cNvSpPr/>
            <p:nvPr/>
          </p:nvSpPr>
          <p:spPr>
            <a:xfrm rot="11384064">
              <a:off x="3236910" y="1996327"/>
              <a:ext cx="341938" cy="245789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2" name="Стрелка вправо 4"/>
            <p:cNvSpPr/>
            <p:nvPr/>
          </p:nvSpPr>
          <p:spPr>
            <a:xfrm rot="22184064">
              <a:off x="3310116" y="2051719"/>
              <a:ext cx="268201" cy="14747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700" kern="1200"/>
            </a:p>
          </p:txBody>
        </p:sp>
      </p:grpSp>
    </p:spTree>
    <p:extLst>
      <p:ext uri="{BB962C8B-B14F-4D97-AF65-F5344CB8AC3E}">
        <p14:creationId xmlns:p14="http://schemas.microsoft.com/office/powerpoint/2010/main" val="3425961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579563" y="209550"/>
            <a:ext cx="7416800" cy="40011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sz="2000" b="1" smtClean="0">
                <a:solidFill>
                  <a:srgbClr val="2E3192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Независимая оценка качества образования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2178051" y="7615238"/>
            <a:ext cx="10379075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12052334" y="1363663"/>
            <a:ext cx="1222375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2178050" y="8420100"/>
            <a:ext cx="7837488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2178051" y="5930900"/>
            <a:ext cx="1037907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Схема 3"/>
          <p:cNvGraphicFramePr/>
          <p:nvPr/>
        </p:nvGraphicFramePr>
        <p:xfrm>
          <a:off x="1399347" y="1923679"/>
          <a:ext cx="7632848" cy="36319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0488" name="Прямоугольник 9"/>
          <p:cNvSpPr>
            <a:spLocks noChangeArrowheads="1"/>
          </p:cNvSpPr>
          <p:nvPr/>
        </p:nvSpPr>
        <p:spPr bwMode="auto">
          <a:xfrm>
            <a:off x="1403350" y="817618"/>
            <a:ext cx="7593013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00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Независимая оценка качества образования (ст. 96 273-ФЗ) направлена на получение сведений об образовательной деятельности, о качестве подготовки обучающихся и реализации образовательных программ и включает в себя:</a:t>
            </a:r>
          </a:p>
        </p:txBody>
      </p:sp>
    </p:spTree>
    <p:extLst>
      <p:ext uri="{BB962C8B-B14F-4D97-AF65-F5344CB8AC3E}">
        <p14:creationId xmlns:p14="http://schemas.microsoft.com/office/powerpoint/2010/main" val="191622491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403350" y="123834"/>
            <a:ext cx="7740650" cy="64633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b="1" smtClean="0">
                <a:solidFill>
                  <a:srgbClr val="2E3192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Направление развития независимой оценки качества образования в рамках реализации региональных «Дорожных карт»</a:t>
            </a:r>
          </a:p>
        </p:txBody>
      </p:sp>
      <p:graphicFrame>
        <p:nvGraphicFramePr>
          <p:cNvPr id="2" name="Схема 1"/>
          <p:cNvGraphicFramePr/>
          <p:nvPr/>
        </p:nvGraphicFramePr>
        <p:xfrm>
          <a:off x="1403648" y="799903"/>
          <a:ext cx="751249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9546082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476376" y="123826"/>
            <a:ext cx="7667625" cy="707886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sz="2000" b="1" smtClean="0">
                <a:solidFill>
                  <a:srgbClr val="2E3192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Ключевые результаты реализации ФЦПРО в области формирования системы оценки качества образования</a:t>
            </a:r>
          </a:p>
        </p:txBody>
      </p:sp>
      <p:sp>
        <p:nvSpPr>
          <p:cNvPr id="22531" name="TextBox 5"/>
          <p:cNvSpPr txBox="1">
            <a:spLocks noChangeArrowheads="1"/>
          </p:cNvSpPr>
          <p:nvPr/>
        </p:nvSpPr>
        <p:spPr bwMode="auto">
          <a:xfrm>
            <a:off x="1957397" y="-1970088"/>
            <a:ext cx="57467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100" b="1" smtClean="0">
                <a:solidFill>
                  <a:srgbClr val="1F497D"/>
                </a:solidFill>
              </a:rPr>
              <a:t>4/34</a:t>
            </a:r>
          </a:p>
        </p:txBody>
      </p:sp>
      <p:graphicFrame>
        <p:nvGraphicFramePr>
          <p:cNvPr id="3" name="Схема 2"/>
          <p:cNvGraphicFramePr/>
          <p:nvPr/>
        </p:nvGraphicFramePr>
        <p:xfrm>
          <a:off x="3175" y="798940"/>
          <a:ext cx="911884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2127436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258888" y="123834"/>
            <a:ext cx="7885112" cy="64633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b="1" smtClean="0">
                <a:solidFill>
                  <a:srgbClr val="2E3192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ФЦПРО 2016-2020: направления деятельности в области формирования системы оценки качества образования</a:t>
            </a:r>
          </a:p>
        </p:txBody>
      </p:sp>
      <p:sp>
        <p:nvSpPr>
          <p:cNvPr id="23555" name="TextBox 5"/>
          <p:cNvSpPr txBox="1">
            <a:spLocks noChangeArrowheads="1"/>
          </p:cNvSpPr>
          <p:nvPr/>
        </p:nvSpPr>
        <p:spPr bwMode="auto">
          <a:xfrm>
            <a:off x="1957397" y="-1970088"/>
            <a:ext cx="57467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100" b="1" smtClean="0">
                <a:solidFill>
                  <a:srgbClr val="1F497D"/>
                </a:solidFill>
              </a:rPr>
              <a:t>4/34</a:t>
            </a:r>
          </a:p>
        </p:txBody>
      </p:sp>
      <p:graphicFrame>
        <p:nvGraphicFramePr>
          <p:cNvPr id="3" name="Схема 2"/>
          <p:cNvGraphicFramePr/>
          <p:nvPr/>
        </p:nvGraphicFramePr>
        <p:xfrm>
          <a:off x="179512" y="1059582"/>
          <a:ext cx="8856984" cy="39199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3557" name="Прямоугольник 3"/>
          <p:cNvSpPr>
            <a:spLocks noChangeArrowheads="1"/>
          </p:cNvSpPr>
          <p:nvPr/>
        </p:nvSpPr>
        <p:spPr bwMode="auto">
          <a:xfrm>
            <a:off x="1331913" y="843023"/>
            <a:ext cx="76327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000" b="1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Мероприятие по обеспечению условий для развития и внедрения независимой системы оценки результатов образования на всех уровнях системы 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25309737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95288" y="987470"/>
            <a:ext cx="8401050" cy="3108543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endParaRPr lang="ru-RU" sz="2000" b="1" dirty="0">
              <a:solidFill>
                <a:srgbClr val="4472C4">
                  <a:lumMod val="75000"/>
                </a:srgbClr>
              </a:solidFill>
              <a:latin typeface="Cambria" pitchFamily="18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ru-RU" sz="2000" b="1" dirty="0">
              <a:solidFill>
                <a:srgbClr val="4472C4">
                  <a:lumMod val="75000"/>
                </a:srgbClr>
              </a:solidFill>
              <a:latin typeface="Cambria" pitchFamily="18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ru-RU" sz="2000" b="1" dirty="0">
              <a:solidFill>
                <a:srgbClr val="4472C4">
                  <a:lumMod val="75000"/>
                </a:srgbClr>
              </a:solidFill>
              <a:latin typeface="Cambria" pitchFamily="18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ru-RU" sz="2000" b="1" dirty="0">
              <a:solidFill>
                <a:srgbClr val="4472C4">
                  <a:lumMod val="75000"/>
                </a:srgbClr>
              </a:solidFill>
              <a:latin typeface="Cambria" pitchFamily="18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sz="2000" b="1" dirty="0">
                <a:solidFill>
                  <a:srgbClr val="4472C4">
                    <a:lumMod val="75000"/>
                  </a:srgbClr>
                </a:solidFill>
                <a:latin typeface="Cambria" pitchFamily="18" charset="0"/>
                <a:cs typeface="Arial" panose="020B0604020202020204" pitchFamily="34" charset="0"/>
              </a:rPr>
              <a:t>Национальные исследования качества образования </a:t>
            </a:r>
          </a:p>
          <a:p>
            <a:pPr algn="ctr">
              <a:defRPr/>
            </a:pPr>
            <a:r>
              <a:rPr lang="ru-RU" sz="2000" b="1" dirty="0">
                <a:solidFill>
                  <a:srgbClr val="4472C4">
                    <a:lumMod val="75000"/>
                  </a:srgbClr>
                </a:solidFill>
                <a:latin typeface="Cambria" pitchFamily="18" charset="0"/>
                <a:cs typeface="Arial" panose="020B0604020202020204" pitchFamily="34" charset="0"/>
              </a:rPr>
              <a:t>в 2015 году </a:t>
            </a:r>
          </a:p>
          <a:p>
            <a:pPr algn="ctr">
              <a:defRPr/>
            </a:pPr>
            <a:endParaRPr lang="ru-RU" sz="2000" b="1" dirty="0">
              <a:solidFill>
                <a:srgbClr val="4472C4">
                  <a:lumMod val="75000"/>
                </a:srgbClr>
              </a:solidFill>
              <a:latin typeface="Cambria" pitchFamily="18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ru-RU" sz="2000" b="1" dirty="0">
              <a:solidFill>
                <a:srgbClr val="4472C4">
                  <a:lumMod val="75000"/>
                </a:srgbClr>
              </a:solidFill>
              <a:latin typeface="Cambria" pitchFamily="18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dirty="0">
                <a:solidFill>
                  <a:srgbClr val="4472C4">
                    <a:lumMod val="75000"/>
                  </a:srgbClr>
                </a:solidFill>
                <a:latin typeface="Cambria" pitchFamily="18" charset="0"/>
                <a:cs typeface="Arial" panose="020B0604020202020204" pitchFamily="34" charset="0"/>
              </a:rPr>
              <a:t>Сергей Владимирович Станченко, </a:t>
            </a:r>
          </a:p>
          <a:p>
            <a:pPr algn="ctr">
              <a:defRPr/>
            </a:pPr>
            <a:r>
              <a:rPr lang="ru-RU" dirty="0">
                <a:solidFill>
                  <a:srgbClr val="4472C4">
                    <a:lumMod val="75000"/>
                  </a:srgbClr>
                </a:solidFill>
                <a:latin typeface="Cambria" pitchFamily="18" charset="0"/>
                <a:cs typeface="Arial" panose="020B0604020202020204" pitchFamily="34" charset="0"/>
              </a:rPr>
              <a:t>к.ф.-м.н., руководитель проекта</a:t>
            </a:r>
          </a:p>
        </p:txBody>
      </p:sp>
      <p:sp>
        <p:nvSpPr>
          <p:cNvPr id="6147" name="Rectangle 1"/>
          <p:cNvSpPr>
            <a:spLocks noChangeArrowheads="1"/>
          </p:cNvSpPr>
          <p:nvPr/>
        </p:nvSpPr>
        <p:spPr bwMode="auto">
          <a:xfrm>
            <a:off x="3508381" y="106945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 altLang="ru-RU" smtClean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6148" name="Рисунок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07" t="26166" r="27705" b="29146"/>
          <a:stretch>
            <a:fillRect/>
          </a:stretch>
        </p:blipFill>
        <p:spPr bwMode="auto">
          <a:xfrm>
            <a:off x="250825" y="123825"/>
            <a:ext cx="208915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250825" y="1131933"/>
            <a:ext cx="2089150" cy="30777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b="1" dirty="0">
                <a:solidFill>
                  <a:srgbClr val="4472C4">
                    <a:lumMod val="75000"/>
                  </a:srgbClr>
                </a:solidFill>
                <a:latin typeface="Cambria" pitchFamily="18" charset="0"/>
                <a:cs typeface="Arial" panose="020B0604020202020204" pitchFamily="34" charset="0"/>
              </a:rPr>
              <a:t>www.eduniko.ru</a:t>
            </a:r>
            <a:endParaRPr lang="ru-RU" sz="1400" b="1" dirty="0">
              <a:solidFill>
                <a:srgbClr val="4472C4">
                  <a:lumMod val="75000"/>
                </a:srgbClr>
              </a:solidFill>
              <a:latin typeface="Cambria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1133513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39967" y="2339976"/>
            <a:ext cx="306387" cy="107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39967" y="2339976"/>
            <a:ext cx="306387" cy="107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00050" y="1419239"/>
            <a:ext cx="3332163" cy="487363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44546A">
                    <a:lumMod val="75000"/>
                  </a:srgbClr>
                </a:solidFill>
              </a:rPr>
              <a:t>Цели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973513" y="3924301"/>
            <a:ext cx="4751387" cy="292100"/>
          </a:xfrm>
          <a:prstGeom prst="roundRect">
            <a:avLst/>
          </a:prstGeom>
          <a:noFill/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rgbClr val="FF0000"/>
                </a:solidFill>
              </a:rPr>
              <a:t>Не предусмотрена оценка деятельности ОО, ОИВ и т.п.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973513" y="2498725"/>
            <a:ext cx="4751387" cy="577850"/>
          </a:xfrm>
          <a:prstGeom prst="roundRect">
            <a:avLst/>
          </a:prstGeom>
        </p:spPr>
        <p:style>
          <a:lnRef idx="1">
            <a:schemeClr val="accen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rgbClr val="44546A"/>
                </a:solidFill>
              </a:rPr>
              <a:t>Соответствие решениям Президента и Правительства РФ,</a:t>
            </a:r>
          </a:p>
          <a:p>
            <a:pPr algn="ctr">
              <a:defRPr/>
            </a:pPr>
            <a:r>
              <a:rPr lang="ru-RU" sz="1400" dirty="0">
                <a:solidFill>
                  <a:srgbClr val="44546A"/>
                </a:solidFill>
              </a:rPr>
              <a:t>традициям российского образования, ФГОС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979863" y="3236913"/>
            <a:ext cx="4751387" cy="538162"/>
          </a:xfrm>
          <a:prstGeom prst="roundRect">
            <a:avLst/>
          </a:prstGeom>
        </p:spPr>
        <p:style>
          <a:lnRef idx="1">
            <a:schemeClr val="accen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rgbClr val="44546A"/>
                </a:solidFill>
              </a:rPr>
              <a:t>Выборка репрезентативна по РФ и по группам субъектов РФ (с учетом ВРП и результатов ЕГЭ)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95288" y="2500350"/>
            <a:ext cx="3332162" cy="1120775"/>
          </a:xfrm>
          <a:prstGeom prst="roundRect">
            <a:avLst/>
          </a:prstGeom>
        </p:spPr>
        <p:style>
          <a:lnRef idx="1">
            <a:schemeClr val="accen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rgbClr val="44546A">
                    <a:lumMod val="75000"/>
                  </a:srgbClr>
                </a:solidFill>
              </a:rPr>
              <a:t>Развитие единого образовательного пространства в Российской Федерации, совершенствование общероссийской системы оценки качества образования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95288" y="3795714"/>
            <a:ext cx="3332162" cy="863600"/>
          </a:xfrm>
          <a:prstGeom prst="roundRect">
            <a:avLst/>
          </a:prstGeom>
        </p:spPr>
        <p:style>
          <a:lnRef idx="1">
            <a:schemeClr val="accen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rgbClr val="44546A">
                    <a:lumMod val="75000"/>
                  </a:srgbClr>
                </a:solidFill>
              </a:rPr>
              <a:t>Анализ состояния </a:t>
            </a:r>
          </a:p>
          <a:p>
            <a:pPr algn="ctr">
              <a:defRPr/>
            </a:pPr>
            <a:r>
              <a:rPr lang="ru-RU" sz="1400" dirty="0">
                <a:solidFill>
                  <a:srgbClr val="44546A">
                    <a:lumMod val="75000"/>
                  </a:srgbClr>
                </a:solidFill>
              </a:rPr>
              <a:t>системы образования,  формирование </a:t>
            </a:r>
          </a:p>
          <a:p>
            <a:pPr algn="ctr">
              <a:defRPr/>
            </a:pPr>
            <a:r>
              <a:rPr lang="ru-RU" sz="1400" dirty="0">
                <a:solidFill>
                  <a:srgbClr val="44546A">
                    <a:lumMod val="75000"/>
                  </a:srgbClr>
                </a:solidFill>
              </a:rPr>
              <a:t>программ развития</a:t>
            </a:r>
          </a:p>
        </p:txBody>
      </p:sp>
      <p:sp>
        <p:nvSpPr>
          <p:cNvPr id="20" name="Стрелка вправо 19"/>
          <p:cNvSpPr/>
          <p:nvPr/>
        </p:nvSpPr>
        <p:spPr>
          <a:xfrm rot="5400000">
            <a:off x="1895503" y="1939926"/>
            <a:ext cx="331787" cy="576262"/>
          </a:xfrm>
          <a:prstGeom prst="rightArrow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black"/>
              </a:solidFill>
            </a:endParaRPr>
          </a:p>
        </p:txBody>
      </p:sp>
      <p:pic>
        <p:nvPicPr>
          <p:cNvPr id="8203" name="Рисунок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57150"/>
            <a:ext cx="74295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1835150" y="371475"/>
            <a:ext cx="5543550" cy="40011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rgbClr val="4472C4">
                    <a:lumMod val="75000"/>
                  </a:srgbClr>
                </a:solidFill>
                <a:latin typeface="Cambria" pitchFamily="18" charset="0"/>
                <a:cs typeface="Arial" panose="020B0604020202020204" pitchFamily="34" charset="0"/>
              </a:rPr>
              <a:t>Главное о НИКО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6900866" y="2339976"/>
            <a:ext cx="306387" cy="107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900866" y="2339976"/>
            <a:ext cx="306387" cy="107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3973513" y="1419239"/>
            <a:ext cx="4751387" cy="487363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44546A">
                    <a:lumMod val="75000"/>
                  </a:srgbClr>
                </a:solidFill>
              </a:rPr>
              <a:t>Принципы</a:t>
            </a:r>
          </a:p>
        </p:txBody>
      </p:sp>
      <p:sp>
        <p:nvSpPr>
          <p:cNvPr id="27" name="Стрелка вправо 26"/>
          <p:cNvSpPr/>
          <p:nvPr/>
        </p:nvSpPr>
        <p:spPr>
          <a:xfrm rot="5400000">
            <a:off x="6176979" y="1939970"/>
            <a:ext cx="331787" cy="576263"/>
          </a:xfrm>
          <a:prstGeom prst="rightArrow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3967163" y="4371975"/>
            <a:ext cx="4751387" cy="287338"/>
          </a:xfrm>
          <a:prstGeom prst="roundRect">
            <a:avLst/>
          </a:prstGeom>
        </p:spPr>
        <p:style>
          <a:lnRef idx="1">
            <a:schemeClr val="accen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rgbClr val="44546A"/>
                </a:solidFill>
              </a:rPr>
              <a:t>Публичное обсуждение результатов</a:t>
            </a:r>
          </a:p>
        </p:txBody>
      </p:sp>
    </p:spTree>
    <p:extLst>
      <p:ext uri="{BB962C8B-B14F-4D97-AF65-F5344CB8AC3E}">
        <p14:creationId xmlns:p14="http://schemas.microsoft.com/office/powerpoint/2010/main" val="753953816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511948" y="2500315"/>
            <a:ext cx="220663" cy="215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700607" y="2500358"/>
            <a:ext cx="288925" cy="460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618179" y="2357439"/>
            <a:ext cx="306387" cy="107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511948" y="2500315"/>
            <a:ext cx="220663" cy="215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618179" y="2357439"/>
            <a:ext cx="306387" cy="107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0247" name="Rectangle 1"/>
          <p:cNvSpPr>
            <a:spLocks noChangeArrowheads="1"/>
          </p:cNvSpPr>
          <p:nvPr/>
        </p:nvSpPr>
        <p:spPr bwMode="auto">
          <a:xfrm>
            <a:off x="6764361" y="146792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 altLang="ru-RU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727575" y="1173165"/>
            <a:ext cx="1657350" cy="88900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44546A">
                    <a:lumMod val="75000"/>
                  </a:srgbClr>
                </a:solidFill>
              </a:rPr>
              <a:t>Математика 5-7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029451" y="1173165"/>
            <a:ext cx="1870075" cy="889000"/>
          </a:xfrm>
          <a:prstGeom prst="roundRect">
            <a:avLst/>
          </a:prstGeom>
        </p:spPr>
        <p:style>
          <a:lnRef idx="1">
            <a:schemeClr val="accen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srgbClr val="44546A">
                    <a:lumMod val="75000"/>
                  </a:srgbClr>
                </a:solidFill>
              </a:rPr>
              <a:t>Автоматическая обработка части ответов</a:t>
            </a:r>
          </a:p>
        </p:txBody>
      </p:sp>
      <p:sp>
        <p:nvSpPr>
          <p:cNvPr id="18" name="Стрелка вправо 17"/>
          <p:cNvSpPr/>
          <p:nvPr/>
        </p:nvSpPr>
        <p:spPr>
          <a:xfrm>
            <a:off x="6524625" y="1330338"/>
            <a:ext cx="331788" cy="576263"/>
          </a:xfrm>
          <a:prstGeom prst="rightArrow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727575" y="2516190"/>
            <a:ext cx="1657350" cy="88900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44546A">
                    <a:lumMod val="75000"/>
                  </a:srgbClr>
                </a:solidFill>
              </a:rPr>
              <a:t>Начальная школа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729163" y="3854451"/>
            <a:ext cx="1657350" cy="88900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44546A">
                    <a:lumMod val="75000"/>
                  </a:srgbClr>
                </a:solidFill>
              </a:rPr>
              <a:t>Информатика и ИКТ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836738" y="268288"/>
            <a:ext cx="5759450" cy="40011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rgbClr val="4472C4">
                    <a:lumMod val="75000"/>
                  </a:srgbClr>
                </a:solidFill>
                <a:latin typeface="Cambria" pitchFamily="18" charset="0"/>
                <a:cs typeface="Arial" panose="020B0604020202020204" pitchFamily="34" charset="0"/>
              </a:rPr>
              <a:t>Организационно-технологические аспекты</a:t>
            </a:r>
          </a:p>
        </p:txBody>
      </p:sp>
      <p:sp>
        <p:nvSpPr>
          <p:cNvPr id="25" name="Стрелка вправо 24"/>
          <p:cNvSpPr/>
          <p:nvPr/>
        </p:nvSpPr>
        <p:spPr>
          <a:xfrm>
            <a:off x="6524625" y="2673351"/>
            <a:ext cx="331788" cy="576263"/>
          </a:xfrm>
          <a:prstGeom prst="rightArrow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6" name="Стрелка вправо 25"/>
          <p:cNvSpPr/>
          <p:nvPr/>
        </p:nvSpPr>
        <p:spPr>
          <a:xfrm>
            <a:off x="6524625" y="4011614"/>
            <a:ext cx="331788" cy="576262"/>
          </a:xfrm>
          <a:prstGeom prst="rightArrow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7029451" y="2516190"/>
            <a:ext cx="1870075" cy="889000"/>
          </a:xfrm>
          <a:prstGeom prst="roundRect">
            <a:avLst/>
          </a:prstGeom>
        </p:spPr>
        <p:style>
          <a:lnRef idx="1">
            <a:schemeClr val="accen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srgbClr val="44546A">
                    <a:lumMod val="75000"/>
                  </a:srgbClr>
                </a:solidFill>
              </a:rPr>
              <a:t>Экспертная проверка всей работы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7023101" y="3854451"/>
            <a:ext cx="1870075" cy="889000"/>
          </a:xfrm>
          <a:prstGeom prst="roundRect">
            <a:avLst/>
          </a:prstGeom>
        </p:spPr>
        <p:style>
          <a:lnRef idx="1">
            <a:schemeClr val="accen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srgbClr val="44546A">
                    <a:lumMod val="75000"/>
                  </a:srgbClr>
                </a:solidFill>
              </a:rPr>
              <a:t>Компьютерное тестирование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179390" y="1025525"/>
            <a:ext cx="4105275" cy="3922713"/>
          </a:xfrm>
          <a:prstGeom prst="roundRect">
            <a:avLst/>
          </a:prstGeom>
          <a:ln>
            <a:noFill/>
          </a:ln>
        </p:spPr>
        <p:style>
          <a:lnRef idx="1">
            <a:schemeClr val="accen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spcAft>
                <a:spcPts val="600"/>
              </a:spcAft>
              <a:defRPr/>
            </a:pPr>
            <a:r>
              <a:rPr lang="ru-RU" sz="1500" b="1" dirty="0">
                <a:solidFill>
                  <a:srgbClr val="44546A">
                    <a:lumMod val="75000"/>
                  </a:srgbClr>
                </a:solidFill>
              </a:rPr>
              <a:t>Полноценный цикл разработки КИМ:</a:t>
            </a:r>
          </a:p>
          <a:p>
            <a:pPr marL="285750" indent="-285750" eaLnBrk="0" hangingPunct="0">
              <a:buFont typeface="Wingdings" panose="05000000000000000000" pitchFamily="2" charset="2"/>
              <a:buChar char="ü"/>
              <a:defRPr/>
            </a:pPr>
            <a:r>
              <a:rPr lang="ru-RU" sz="1500" dirty="0">
                <a:solidFill>
                  <a:prstClr val="black"/>
                </a:solidFill>
              </a:rPr>
              <a:t>многоступенчатая экспертиза;</a:t>
            </a:r>
          </a:p>
          <a:p>
            <a:pPr marL="285750" indent="-285750" eaLnBrk="0" hangingPunct="0">
              <a:buFont typeface="Wingdings" panose="05000000000000000000" pitchFamily="2" charset="2"/>
              <a:buChar char="ü"/>
              <a:defRPr/>
            </a:pPr>
            <a:r>
              <a:rPr lang="ru-RU" sz="1500" dirty="0">
                <a:solidFill>
                  <a:prstClr val="black"/>
                </a:solidFill>
              </a:rPr>
              <a:t>условия конфиденциальности</a:t>
            </a:r>
          </a:p>
          <a:p>
            <a:pPr eaLnBrk="0" hangingPunct="0">
              <a:spcBef>
                <a:spcPts val="600"/>
              </a:spcBef>
              <a:spcAft>
                <a:spcPts val="600"/>
              </a:spcAft>
              <a:defRPr/>
            </a:pPr>
            <a:r>
              <a:rPr lang="ru-RU" sz="1500" b="1" dirty="0">
                <a:solidFill>
                  <a:srgbClr val="44546A">
                    <a:lumMod val="75000"/>
                  </a:srgbClr>
                </a:solidFill>
              </a:rPr>
              <a:t>Обеспечение объективности проведения:</a:t>
            </a:r>
          </a:p>
          <a:p>
            <a:pPr marL="285750" indent="-285750" eaLnBrk="0" hangingPunct="0">
              <a:buFont typeface="Wingdings" panose="05000000000000000000" pitchFamily="2" charset="2"/>
              <a:buChar char="ü"/>
              <a:defRPr/>
            </a:pPr>
            <a:r>
              <a:rPr lang="ru-RU" sz="1500" dirty="0">
                <a:solidFill>
                  <a:prstClr val="black"/>
                </a:solidFill>
              </a:rPr>
              <a:t>обучение и аттестация организаторов,  наблюдателей, экспертов </a:t>
            </a:r>
          </a:p>
          <a:p>
            <a:pPr marL="285750" indent="-285750" eaLnBrk="0" hangingPunct="0">
              <a:buFont typeface="Wingdings" panose="05000000000000000000" pitchFamily="2" charset="2"/>
              <a:buChar char="ü"/>
              <a:defRPr/>
            </a:pPr>
            <a:r>
              <a:rPr lang="ru-RU" sz="1500" dirty="0">
                <a:solidFill>
                  <a:prstClr val="black"/>
                </a:solidFill>
              </a:rPr>
              <a:t>централизованная доставка конвертов</a:t>
            </a:r>
          </a:p>
          <a:p>
            <a:pPr marL="285750" indent="-285750" eaLnBrk="0" hangingPunct="0">
              <a:buFont typeface="Wingdings" panose="05000000000000000000" pitchFamily="2" charset="2"/>
              <a:buChar char="ü"/>
              <a:defRPr/>
            </a:pPr>
            <a:r>
              <a:rPr lang="ru-RU" sz="1500" dirty="0">
                <a:solidFill>
                  <a:prstClr val="black"/>
                </a:solidFill>
              </a:rPr>
              <a:t>не менее 2 проводящих в аудитории</a:t>
            </a:r>
          </a:p>
          <a:p>
            <a:pPr marL="285750" indent="-285750" eaLnBrk="0" hangingPunct="0">
              <a:buFont typeface="Wingdings" panose="05000000000000000000" pitchFamily="2" charset="2"/>
              <a:buChar char="ü"/>
              <a:defRPr/>
            </a:pPr>
            <a:r>
              <a:rPr lang="ru-RU" sz="1500" dirty="0">
                <a:solidFill>
                  <a:prstClr val="black"/>
                </a:solidFill>
              </a:rPr>
              <a:t>сканирование вне пунктов проведения</a:t>
            </a:r>
          </a:p>
          <a:p>
            <a:pPr eaLnBrk="0" hangingPunct="0">
              <a:spcBef>
                <a:spcPts val="600"/>
              </a:spcBef>
              <a:spcAft>
                <a:spcPts val="600"/>
              </a:spcAft>
              <a:defRPr/>
            </a:pPr>
            <a:r>
              <a:rPr lang="ru-RU" sz="1500" b="1" dirty="0">
                <a:solidFill>
                  <a:srgbClr val="44546A">
                    <a:lumMod val="75000"/>
                  </a:srgbClr>
                </a:solidFill>
              </a:rPr>
              <a:t>Инновации при обработке:</a:t>
            </a:r>
          </a:p>
          <a:p>
            <a:pPr marL="285750" indent="-285750" eaLnBrk="0" hangingPunct="0">
              <a:buFont typeface="Wingdings" panose="05000000000000000000" pitchFamily="2" charset="2"/>
              <a:buChar char="ü"/>
              <a:defRPr/>
            </a:pPr>
            <a:r>
              <a:rPr lang="ru-RU" sz="1500" dirty="0">
                <a:solidFill>
                  <a:prstClr val="black"/>
                </a:solidFill>
              </a:rPr>
              <a:t>облачные технологии</a:t>
            </a:r>
          </a:p>
          <a:p>
            <a:pPr eaLnBrk="0" hangingPunct="0">
              <a:spcBef>
                <a:spcPts val="600"/>
              </a:spcBef>
              <a:spcAft>
                <a:spcPts val="600"/>
              </a:spcAft>
              <a:defRPr/>
            </a:pPr>
            <a:r>
              <a:rPr lang="ru-RU" sz="1500" b="1" dirty="0">
                <a:solidFill>
                  <a:srgbClr val="44546A">
                    <a:lumMod val="75000"/>
                  </a:srgbClr>
                </a:solidFill>
              </a:rPr>
              <a:t>Качественный анализ результатов:</a:t>
            </a:r>
          </a:p>
          <a:p>
            <a:pPr marL="285750" indent="-285750" eaLnBrk="0" hangingPunct="0">
              <a:buFont typeface="Wingdings" panose="05000000000000000000" pitchFamily="2" charset="2"/>
              <a:buChar char="ü"/>
              <a:defRPr/>
            </a:pPr>
            <a:r>
              <a:rPr lang="ru-RU" sz="1500" dirty="0">
                <a:solidFill>
                  <a:prstClr val="black"/>
                </a:solidFill>
              </a:rPr>
              <a:t>Статистический и содержательный анализ с учетом контекстных данных</a:t>
            </a:r>
            <a:endParaRPr lang="ru-RU" sz="1500" b="1" dirty="0">
              <a:solidFill>
                <a:prstClr val="black"/>
              </a:solidFill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4171978" y="2516190"/>
            <a:ext cx="544513" cy="88900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srgbClr val="44546A">
                    <a:lumMod val="75000"/>
                  </a:srgbClr>
                </a:solidFill>
              </a:rPr>
              <a:t>+</a:t>
            </a:r>
          </a:p>
        </p:txBody>
      </p:sp>
      <p:pic>
        <p:nvPicPr>
          <p:cNvPr id="10260" name="Рисунок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57150"/>
            <a:ext cx="74295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2385184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78188" y="3414715"/>
            <a:ext cx="234950" cy="215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71700" y="3522708"/>
            <a:ext cx="730250" cy="53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87452" y="339725"/>
            <a:ext cx="7573963" cy="369332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4472C4">
                    <a:lumMod val="75000"/>
                  </a:srgbClr>
                </a:solidFill>
                <a:latin typeface="Cambria" pitchFamily="18" charset="0"/>
                <a:cs typeface="Arial" panose="020B0604020202020204" pitchFamily="34" charset="0"/>
              </a:rPr>
              <a:t>Использование результатов НИКО по математике (октябрь 2014 г.)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22300" y="1058863"/>
            <a:ext cx="3378200" cy="369332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prstClr val="black"/>
                </a:solidFill>
                <a:latin typeface="Cambria" pitchFamily="18" charset="0"/>
                <a:cs typeface="Arial" panose="020B0604020202020204" pitchFamily="34" charset="0"/>
              </a:rPr>
              <a:t>Федеральный уровень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141913" y="1058863"/>
            <a:ext cx="3390900" cy="369332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prstClr val="black"/>
                </a:solidFill>
                <a:latin typeface="Cambria" pitchFamily="18" charset="0"/>
                <a:cs typeface="Arial" panose="020B0604020202020204" pitchFamily="34" charset="0"/>
              </a:rPr>
              <a:t>Региональный уровень</a:t>
            </a:r>
          </a:p>
        </p:txBody>
      </p:sp>
      <p:pic>
        <p:nvPicPr>
          <p:cNvPr id="12295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57150"/>
            <a:ext cx="74295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Скругленный прямоугольник 18"/>
          <p:cNvSpPr/>
          <p:nvPr/>
        </p:nvSpPr>
        <p:spPr>
          <a:xfrm>
            <a:off x="622300" y="3973513"/>
            <a:ext cx="3378200" cy="901700"/>
          </a:xfrm>
          <a:prstGeom prst="roundRect">
            <a:avLst/>
          </a:prstGeom>
        </p:spPr>
        <p:style>
          <a:lnRef idx="1">
            <a:schemeClr val="accen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srgbClr val="44546A">
                    <a:lumMod val="75000"/>
                  </a:srgbClr>
                </a:solidFill>
              </a:rPr>
              <a:t>Предложения по корректировке образовательной программы основного общего образования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15950" y="1666875"/>
            <a:ext cx="3378200" cy="903288"/>
          </a:xfrm>
          <a:prstGeom prst="roundRect">
            <a:avLst/>
          </a:prstGeom>
        </p:spPr>
        <p:style>
          <a:lnRef idx="1">
            <a:schemeClr val="accen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srgbClr val="44546A">
                    <a:lumMod val="75000"/>
                  </a:srgbClr>
                </a:solidFill>
              </a:rPr>
              <a:t>Публикация аналитических материалов на сайте НИКО (февраль 2015 года)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11188" y="2809876"/>
            <a:ext cx="3378200" cy="901700"/>
          </a:xfrm>
          <a:prstGeom prst="roundRect">
            <a:avLst/>
          </a:prstGeom>
        </p:spPr>
        <p:style>
          <a:lnRef idx="1">
            <a:schemeClr val="accen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srgbClr val="44546A">
                    <a:lumMod val="75000"/>
                  </a:srgbClr>
                </a:solidFill>
              </a:rPr>
              <a:t>Повышение общественного внимания к проблемам математического образования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6704013" y="3522708"/>
            <a:ext cx="730250" cy="53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5154613" y="3973513"/>
            <a:ext cx="3378200" cy="901700"/>
          </a:xfrm>
          <a:prstGeom prst="roundRect">
            <a:avLst/>
          </a:prstGeom>
        </p:spPr>
        <p:style>
          <a:lnRef idx="1">
            <a:schemeClr val="accen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srgbClr val="44546A">
                    <a:lumMod val="75000"/>
                  </a:srgbClr>
                </a:solidFill>
              </a:rPr>
              <a:t>Региональные мониторинги по аналогичным материалам. Адресная работа со школами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5148263" y="1666875"/>
            <a:ext cx="3378200" cy="903288"/>
          </a:xfrm>
          <a:prstGeom prst="roundRect">
            <a:avLst/>
          </a:prstGeom>
        </p:spPr>
        <p:style>
          <a:lnRef idx="1">
            <a:schemeClr val="accen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srgbClr val="44546A">
                    <a:lumMod val="75000"/>
                  </a:srgbClr>
                </a:solidFill>
              </a:rPr>
              <a:t>Сопоставление с результатами других оценочных процедур, проводимых субъектами РФ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5143500" y="2809876"/>
            <a:ext cx="3378200" cy="901700"/>
          </a:xfrm>
          <a:prstGeom prst="roundRect">
            <a:avLst/>
          </a:prstGeom>
        </p:spPr>
        <p:style>
          <a:lnRef idx="1">
            <a:schemeClr val="accen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srgbClr val="44546A">
                    <a:lumMod val="75000"/>
                  </a:srgbClr>
                </a:solidFill>
              </a:rPr>
              <a:t>Учет результатов при составлении региональных программ развития математического 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1309775411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648082" y="2249488"/>
            <a:ext cx="220663" cy="215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52603" y="2357483"/>
            <a:ext cx="684213" cy="53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31913" y="401639"/>
            <a:ext cx="6911975" cy="369332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4472C4">
                    <a:lumMod val="75000"/>
                  </a:srgbClr>
                </a:solidFill>
                <a:latin typeface="Cambria" pitchFamily="18" charset="0"/>
                <a:cs typeface="Arial" panose="020B0604020202020204" pitchFamily="34" charset="0"/>
              </a:rPr>
              <a:t>Этапы проведения НИКО по начальной школе (весна 2015 г.)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68314" y="1069975"/>
          <a:ext cx="8207375" cy="39368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22232"/>
                <a:gridCol w="1485143"/>
              </a:tblGrid>
              <a:tr h="33545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Мероприятие</a:t>
                      </a:r>
                      <a:endParaRPr lang="ru-RU" sz="1600" dirty="0"/>
                    </a:p>
                  </a:txBody>
                  <a:tcPr marL="91422" marR="91422" marT="45744" marB="45744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Срок</a:t>
                      </a:r>
                      <a:endParaRPr lang="ru-RU" sz="1600" dirty="0"/>
                    </a:p>
                  </a:txBody>
                  <a:tcPr marL="91422" marR="91422" marT="45744" marB="45744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2443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Подготовка проектов демоверсий</a:t>
                      </a:r>
                      <a:endParaRPr lang="ru-RU" sz="1400" dirty="0"/>
                    </a:p>
                  </a:txBody>
                  <a:tcPr marL="91422" marR="91422" marT="45744" marB="45744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26 января</a:t>
                      </a:r>
                      <a:endParaRPr lang="ru-RU" sz="1400" b="1" dirty="0"/>
                    </a:p>
                  </a:txBody>
                  <a:tcPr marL="91422" marR="91422" marT="45744" marB="45744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0865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Камерная</a:t>
                      </a:r>
                      <a:r>
                        <a:rPr lang="ru-RU" sz="1400" baseline="0" dirty="0" smtClean="0"/>
                        <a:t> апробация</a:t>
                      </a:r>
                      <a:endParaRPr lang="ru-RU" sz="1400" dirty="0"/>
                    </a:p>
                  </a:txBody>
                  <a:tcPr marL="91422" marR="91422" marT="45744" marB="45744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5 февраля</a:t>
                      </a:r>
                      <a:endParaRPr lang="ru-RU" sz="1400" b="1" dirty="0"/>
                    </a:p>
                  </a:txBody>
                  <a:tcPr marL="91422" marR="91422" marT="45744" marB="45744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0865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Общественно-профессиональное обсуждение демоверсий </a:t>
                      </a:r>
                      <a:endParaRPr lang="ru-RU" sz="1200" dirty="0"/>
                    </a:p>
                  </a:txBody>
                  <a:tcPr marL="91422" marR="91422" marT="45744" marB="45744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15 февраля</a:t>
                      </a:r>
                      <a:endParaRPr lang="ru-RU" sz="1400" b="1" dirty="0"/>
                    </a:p>
                  </a:txBody>
                  <a:tcPr marL="91422" marR="91422" marT="45744" marB="45744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74299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Формирование выборки школ (по 20 000 участников по каждому предмету, одна школа – один предмет, школа заранее не знает, какой)</a:t>
                      </a:r>
                      <a:endParaRPr lang="ru-RU" sz="1400" dirty="0"/>
                    </a:p>
                  </a:txBody>
                  <a:tcPr marL="91422" marR="91422" marT="45744" marB="45744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15 февраля</a:t>
                      </a:r>
                      <a:endParaRPr lang="ru-RU" sz="1400" b="1" dirty="0"/>
                    </a:p>
                  </a:txBody>
                  <a:tcPr marL="91422" marR="91422" marT="45744" marB="45744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2443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Подготовка специалистов (начало)</a:t>
                      </a:r>
                      <a:endParaRPr lang="ru-RU" sz="1400" dirty="0"/>
                    </a:p>
                  </a:txBody>
                  <a:tcPr marL="91422" marR="91422" marT="45744" marB="45744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12 марта</a:t>
                      </a:r>
                      <a:endParaRPr lang="ru-RU" sz="1400" b="1" dirty="0"/>
                    </a:p>
                  </a:txBody>
                  <a:tcPr marL="91422" marR="91422" marT="45744" marB="45744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2443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Доставка материалов в ОИВ</a:t>
                      </a:r>
                      <a:endParaRPr lang="ru-RU" sz="1400" dirty="0"/>
                    </a:p>
                  </a:txBody>
                  <a:tcPr marL="91422" marR="91422" marT="45744" marB="45744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10 апреля</a:t>
                      </a:r>
                      <a:endParaRPr lang="ru-RU" sz="1400" b="1" dirty="0"/>
                    </a:p>
                  </a:txBody>
                  <a:tcPr marL="91422" marR="91422" marT="45744" marB="45744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1693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Проведение диагностических работ</a:t>
                      </a:r>
                      <a:endParaRPr lang="ru-RU" sz="1400" dirty="0"/>
                    </a:p>
                  </a:txBody>
                  <a:tcPr marL="91422" marR="91422" marT="45744" marB="45744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FF0000"/>
                          </a:solidFill>
                        </a:rPr>
                        <a:t>14 апреля</a:t>
                      </a:r>
                      <a:endParaRPr lang="ru-RU" sz="14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22" marR="91422" marT="45744" marB="45744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1693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Обработка результатов</a:t>
                      </a:r>
                      <a:endParaRPr lang="ru-RU" sz="1400" dirty="0"/>
                    </a:p>
                  </a:txBody>
                  <a:tcPr marL="91422" marR="91422" marT="45744" marB="45744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15 мая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22" marR="91422" marT="45744" marB="45744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1693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Обсуждение предварительных результатов</a:t>
                      </a:r>
                      <a:endParaRPr lang="ru-RU" sz="1400" dirty="0"/>
                    </a:p>
                  </a:txBody>
                  <a:tcPr marL="91422" marR="91422" marT="45744" marB="45744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Июнь 2015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22" marR="91422" marT="45744" marB="45744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1693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Публикация итоговых аналитических материалов</a:t>
                      </a:r>
                      <a:endParaRPr lang="ru-RU" sz="1400" dirty="0"/>
                    </a:p>
                  </a:txBody>
                  <a:tcPr marL="91422" marR="91422" marT="45744" marB="45744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Август 2015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22" marR="91422" marT="45744" marB="45744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4379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57150"/>
            <a:ext cx="74295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3586849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511948" y="2593975"/>
            <a:ext cx="220663" cy="215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700607" y="2593975"/>
            <a:ext cx="288925" cy="460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618179" y="2451102"/>
            <a:ext cx="306387" cy="107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511948" y="2593975"/>
            <a:ext cx="220663" cy="215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618179" y="2451102"/>
            <a:ext cx="306387" cy="107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6391" name="Rectangle 1"/>
          <p:cNvSpPr>
            <a:spLocks noChangeArrowheads="1"/>
          </p:cNvSpPr>
          <p:nvPr/>
        </p:nvSpPr>
        <p:spPr bwMode="auto">
          <a:xfrm>
            <a:off x="6764361" y="146792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 altLang="ru-RU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727575" y="1173165"/>
            <a:ext cx="1657350" cy="88900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44546A">
                    <a:lumMod val="75000"/>
                  </a:srgbClr>
                </a:solidFill>
              </a:rPr>
              <a:t>Математика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029451" y="1173165"/>
            <a:ext cx="1870075" cy="889000"/>
          </a:xfrm>
          <a:prstGeom prst="roundRect">
            <a:avLst/>
          </a:prstGeom>
        </p:spPr>
        <p:style>
          <a:lnRef idx="1">
            <a:schemeClr val="accen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rgbClr val="44546A">
                    <a:lumMod val="75000"/>
                  </a:srgbClr>
                </a:solidFill>
              </a:rPr>
              <a:t>С учетом результатов НИКО в 5-7 классах</a:t>
            </a:r>
          </a:p>
        </p:txBody>
      </p:sp>
      <p:sp>
        <p:nvSpPr>
          <p:cNvPr id="18" name="Стрелка вправо 17"/>
          <p:cNvSpPr/>
          <p:nvPr/>
        </p:nvSpPr>
        <p:spPr>
          <a:xfrm>
            <a:off x="6524625" y="1330338"/>
            <a:ext cx="331788" cy="576263"/>
          </a:xfrm>
          <a:prstGeom prst="rightArrow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727575" y="2609850"/>
            <a:ext cx="1657350" cy="88900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44546A">
                    <a:lumMod val="75000"/>
                  </a:srgbClr>
                </a:solidFill>
              </a:rPr>
              <a:t>Русский язык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729163" y="3998913"/>
            <a:ext cx="1657350" cy="88900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44546A">
                    <a:lumMod val="75000"/>
                  </a:srgbClr>
                </a:solidFill>
              </a:rPr>
              <a:t>Окружающий мир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258889" y="268288"/>
            <a:ext cx="7056437" cy="40011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rgbClr val="4472C4">
                    <a:lumMod val="75000"/>
                  </a:srgbClr>
                </a:solidFill>
                <a:latin typeface="Cambria" pitchFamily="18" charset="0"/>
                <a:cs typeface="Arial" panose="020B0604020202020204" pitchFamily="34" charset="0"/>
              </a:rPr>
              <a:t>НИКО - начальная школа: что исследуется</a:t>
            </a:r>
          </a:p>
        </p:txBody>
      </p:sp>
      <p:sp>
        <p:nvSpPr>
          <p:cNvPr id="25" name="Стрелка вправо 24"/>
          <p:cNvSpPr/>
          <p:nvPr/>
        </p:nvSpPr>
        <p:spPr>
          <a:xfrm>
            <a:off x="6524625" y="2767013"/>
            <a:ext cx="331788" cy="576262"/>
          </a:xfrm>
          <a:prstGeom prst="rightArrow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6" name="Стрелка вправо 25"/>
          <p:cNvSpPr/>
          <p:nvPr/>
        </p:nvSpPr>
        <p:spPr>
          <a:xfrm>
            <a:off x="6524625" y="4156120"/>
            <a:ext cx="331788" cy="576263"/>
          </a:xfrm>
          <a:prstGeom prst="rightArrow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7029451" y="2593976"/>
            <a:ext cx="1870075" cy="904875"/>
          </a:xfrm>
          <a:prstGeom prst="roundRect">
            <a:avLst/>
          </a:prstGeom>
        </p:spPr>
        <p:style>
          <a:lnRef idx="1">
            <a:schemeClr val="accen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rgbClr val="44546A">
                    <a:lumMod val="75000"/>
                  </a:srgbClr>
                </a:solidFill>
              </a:rPr>
              <a:t>Практическая грамотность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7023101" y="3998913"/>
            <a:ext cx="1870075" cy="889000"/>
          </a:xfrm>
          <a:prstGeom prst="roundRect">
            <a:avLst/>
          </a:prstGeom>
        </p:spPr>
        <p:style>
          <a:lnRef idx="1">
            <a:schemeClr val="accen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rgbClr val="44546A">
                    <a:lumMod val="75000"/>
                  </a:srgbClr>
                </a:solidFill>
              </a:rPr>
              <a:t>Ориентирование в природе и обществе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322264" y="920750"/>
            <a:ext cx="3889375" cy="4098925"/>
          </a:xfrm>
          <a:prstGeom prst="roundRect">
            <a:avLst/>
          </a:prstGeom>
          <a:ln>
            <a:noFill/>
          </a:ln>
        </p:spPr>
        <p:style>
          <a:lnRef idx="1">
            <a:schemeClr val="accen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spcAft>
                <a:spcPts val="600"/>
              </a:spcAft>
              <a:defRPr/>
            </a:pPr>
            <a:r>
              <a:rPr lang="ru-RU" sz="1500" b="1" dirty="0" err="1">
                <a:solidFill>
                  <a:srgbClr val="44546A">
                    <a:lumMod val="75000"/>
                  </a:srgbClr>
                </a:solidFill>
              </a:rPr>
              <a:t>Метапредметные</a:t>
            </a:r>
            <a:r>
              <a:rPr lang="ru-RU" sz="1500" b="1" dirty="0">
                <a:solidFill>
                  <a:srgbClr val="44546A">
                    <a:lumMod val="75000"/>
                  </a:srgbClr>
                </a:solidFill>
              </a:rPr>
              <a:t> результаты в соответствии с ФГОС, в том числе:</a:t>
            </a:r>
          </a:p>
          <a:p>
            <a:pPr marL="285750" indent="-285750" eaLnBrk="0" hangingPunct="0">
              <a:buFont typeface="Wingdings" panose="05000000000000000000" pitchFamily="2" charset="2"/>
              <a:buChar char="ü"/>
              <a:defRPr/>
            </a:pPr>
            <a:r>
              <a:rPr lang="ru-RU" sz="1500" dirty="0">
                <a:solidFill>
                  <a:prstClr val="black"/>
                </a:solidFill>
              </a:rPr>
              <a:t>навыки смыслового чтения текстов различных стилей и жанров;</a:t>
            </a:r>
          </a:p>
          <a:p>
            <a:pPr marL="285750" indent="-285750" eaLnBrk="0" hangingPunct="0">
              <a:buFont typeface="Wingdings" panose="05000000000000000000" pitchFamily="2" charset="2"/>
              <a:buChar char="ü"/>
              <a:defRPr/>
            </a:pPr>
            <a:r>
              <a:rPr lang="ru-RU" sz="1500" dirty="0">
                <a:solidFill>
                  <a:prstClr val="black"/>
                </a:solidFill>
              </a:rPr>
              <a:t>умение строить речевое высказывание в соответствии с задачами коммуникации;</a:t>
            </a:r>
          </a:p>
          <a:p>
            <a:pPr marL="285750" indent="-285750" eaLnBrk="0" hangingPunct="0">
              <a:buFont typeface="Wingdings" panose="05000000000000000000" pitchFamily="2" charset="2"/>
              <a:buChar char="ü"/>
              <a:defRPr/>
            </a:pPr>
            <a:r>
              <a:rPr lang="ru-RU" sz="1500" dirty="0">
                <a:solidFill>
                  <a:prstClr val="black"/>
                </a:solidFill>
              </a:rPr>
              <a:t>овладение логическими действиями сравнения, анализа, и др.;</a:t>
            </a:r>
          </a:p>
          <a:p>
            <a:pPr marL="285750" indent="-285750" eaLnBrk="0" hangingPunct="0">
              <a:buFont typeface="Wingdings" panose="05000000000000000000" pitchFamily="2" charset="2"/>
              <a:buChar char="ü"/>
              <a:defRPr/>
            </a:pPr>
            <a:r>
              <a:rPr lang="ru-RU" sz="1500" dirty="0">
                <a:solidFill>
                  <a:prstClr val="black"/>
                </a:solidFill>
              </a:rPr>
              <a:t>овладение начальными сведениями о сущности объектов, процессов и явлений действительности (природных, социальных и др.) </a:t>
            </a:r>
          </a:p>
          <a:p>
            <a:pPr marL="285750" indent="-285750" eaLnBrk="0" hangingPunct="0">
              <a:spcAft>
                <a:spcPts val="1200"/>
              </a:spcAft>
              <a:buFont typeface="Wingdings" panose="05000000000000000000" pitchFamily="2" charset="2"/>
              <a:buChar char="ü"/>
              <a:defRPr/>
            </a:pPr>
            <a:r>
              <a:rPr lang="ru-RU" sz="1500" dirty="0">
                <a:solidFill>
                  <a:prstClr val="black"/>
                </a:solidFill>
              </a:rPr>
              <a:t>умение контролировать и оценивать учебные действия</a:t>
            </a:r>
          </a:p>
          <a:p>
            <a:pPr eaLnBrk="0" hangingPunct="0">
              <a:defRPr/>
            </a:pPr>
            <a:r>
              <a:rPr lang="ru-RU" sz="1500" b="1" dirty="0">
                <a:solidFill>
                  <a:prstClr val="black"/>
                </a:solidFill>
              </a:rPr>
              <a:t>Решение учебных и практических задач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4171978" y="2609850"/>
            <a:ext cx="544513" cy="88900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srgbClr val="44546A">
                    <a:lumMod val="75000"/>
                  </a:srgbClr>
                </a:solidFill>
              </a:rPr>
              <a:t>+</a:t>
            </a:r>
          </a:p>
        </p:txBody>
      </p:sp>
      <p:pic>
        <p:nvPicPr>
          <p:cNvPr id="16404" name="Рисунок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57150"/>
            <a:ext cx="74295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4513589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730661" y="1995612"/>
            <a:ext cx="220663" cy="215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835169" y="2103614"/>
            <a:ext cx="684213" cy="53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187485" y="1995541"/>
            <a:ext cx="288925" cy="460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105025" y="1852737"/>
            <a:ext cx="306388" cy="107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730661" y="1995612"/>
            <a:ext cx="220663" cy="215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835169" y="2103614"/>
            <a:ext cx="684213" cy="53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105025" y="1852737"/>
            <a:ext cx="306388" cy="107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392512" y="86943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545618" y="100314"/>
            <a:ext cx="74888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dirty="0" smtClean="0">
                <a:solidFill>
                  <a:srgbClr val="2E3192"/>
                </a:solidFill>
                <a:latin typeface="Cambria" pitchFamily="18" charset="0"/>
              </a:rPr>
              <a:t>Цель системы объективной оценки качества знаний</a:t>
            </a:r>
            <a:endParaRPr lang="ru-RU" sz="2000" b="1" dirty="0">
              <a:solidFill>
                <a:srgbClr val="2E3192"/>
              </a:solidFill>
              <a:latin typeface="Cambria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2000" b="1" dirty="0">
              <a:solidFill>
                <a:srgbClr val="2E319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259632" y="1632372"/>
            <a:ext cx="6286978" cy="772288"/>
          </a:xfrm>
          <a:prstGeom prst="rect">
            <a:avLst/>
          </a:prstGeom>
          <a:solidFill>
            <a:srgbClr val="B9CDE5">
              <a:alpha val="31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srgbClr val="2E3192"/>
                </a:solidFill>
                <a:latin typeface="Cambria" pitchFamily="18" charset="0"/>
              </a:rPr>
              <a:t>Получение объективных данных </a:t>
            </a:r>
            <a:br>
              <a:rPr lang="ru-RU" sz="1600" b="1" dirty="0" smtClean="0">
                <a:solidFill>
                  <a:srgbClr val="2E3192"/>
                </a:solidFill>
                <a:latin typeface="Cambria" pitchFamily="18" charset="0"/>
              </a:rPr>
            </a:br>
            <a:r>
              <a:rPr lang="ru-RU" sz="1600" b="1" dirty="0" smtClean="0">
                <a:solidFill>
                  <a:srgbClr val="2E3192"/>
                </a:solidFill>
                <a:latin typeface="Cambria" pitchFamily="18" charset="0"/>
              </a:rPr>
              <a:t>о качестве образования и результатах обучения</a:t>
            </a:r>
            <a:endParaRPr lang="ru-RU" sz="1600" b="1" dirty="0">
              <a:solidFill>
                <a:srgbClr val="2E3192"/>
              </a:solidFill>
              <a:latin typeface="Cambria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229710" y="3075806"/>
            <a:ext cx="6355867" cy="772288"/>
          </a:xfrm>
          <a:prstGeom prst="rect">
            <a:avLst/>
          </a:prstGeom>
          <a:solidFill>
            <a:srgbClr val="B9CDE5">
              <a:alpha val="31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srgbClr val="2E3192"/>
                </a:solidFill>
                <a:latin typeface="Cambria" pitchFamily="18" charset="0"/>
              </a:rPr>
              <a:t>Принятие государственно-общественных управленческих решений по совершенствованию образовательных процессов и системы образования в целом</a:t>
            </a:r>
            <a:endParaRPr lang="ru-RU" sz="1600" b="1" dirty="0">
              <a:solidFill>
                <a:srgbClr val="2E3192"/>
              </a:solidFill>
              <a:latin typeface="Cambria" pitchFamily="18" charset="0"/>
            </a:endParaRPr>
          </a:p>
        </p:txBody>
      </p:sp>
      <p:grpSp>
        <p:nvGrpSpPr>
          <p:cNvPr id="24" name="Группа 23"/>
          <p:cNvGrpSpPr/>
          <p:nvPr/>
        </p:nvGrpSpPr>
        <p:grpSpPr>
          <a:xfrm rot="10800000">
            <a:off x="4246353" y="2563888"/>
            <a:ext cx="480195" cy="328724"/>
            <a:chOff x="4086350" y="1327203"/>
            <a:chExt cx="245789" cy="328724"/>
          </a:xfrm>
          <a:effectLst>
            <a:glow rad="127000">
              <a:schemeClr val="accent1">
                <a:alpha val="27000"/>
              </a:schemeClr>
            </a:glow>
            <a:outerShdw blurRad="50800" dist="50800" dir="5400000" algn="ctr" rotWithShape="0">
              <a:srgbClr val="000000">
                <a:alpha val="44000"/>
              </a:srgbClr>
            </a:outerShdw>
          </a:effectLst>
        </p:grpSpPr>
        <p:sp>
          <p:nvSpPr>
            <p:cNvPr id="25" name="Стрелка вправо 24"/>
            <p:cNvSpPr/>
            <p:nvPr/>
          </p:nvSpPr>
          <p:spPr>
            <a:xfrm rot="16200000">
              <a:off x="4044883" y="1368670"/>
              <a:ext cx="328724" cy="245789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chemeClr val="tx2">
                <a:alpha val="42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Стрелка вправо 4"/>
            <p:cNvSpPr/>
            <p:nvPr/>
          </p:nvSpPr>
          <p:spPr>
            <a:xfrm rot="16200000">
              <a:off x="4081752" y="1454697"/>
              <a:ext cx="254987" cy="14747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700" kern="1200"/>
            </a:p>
          </p:txBody>
        </p:sp>
      </p:grpSp>
    </p:spTree>
    <p:extLst>
      <p:ext uri="{BB962C8B-B14F-4D97-AF65-F5344CB8AC3E}">
        <p14:creationId xmlns:p14="http://schemas.microsoft.com/office/powerpoint/2010/main" val="1171621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323013" y="2976565"/>
            <a:ext cx="220662" cy="215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11677" y="2976594"/>
            <a:ext cx="288925" cy="460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429250" y="2833689"/>
            <a:ext cx="306388" cy="107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323013" y="2976565"/>
            <a:ext cx="220662" cy="215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429250" y="2833689"/>
            <a:ext cx="306388" cy="107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8439" name="Rectangle 1"/>
          <p:cNvSpPr>
            <a:spLocks noChangeArrowheads="1"/>
          </p:cNvSpPr>
          <p:nvPr/>
        </p:nvSpPr>
        <p:spPr bwMode="auto">
          <a:xfrm>
            <a:off x="6764361" y="146792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 altLang="ru-RU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000254" y="933450"/>
            <a:ext cx="5019675" cy="774700"/>
          </a:xfrm>
          <a:prstGeom prst="roundRect">
            <a:avLst/>
          </a:prstGeom>
        </p:spPr>
        <p:style>
          <a:lnRef idx="1">
            <a:schemeClr val="accen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spcAft>
                <a:spcPts val="600"/>
              </a:spcAft>
              <a:defRPr/>
            </a:pPr>
            <a:r>
              <a:rPr lang="ru-RU" sz="1600" dirty="0">
                <a:solidFill>
                  <a:srgbClr val="44546A">
                    <a:lumMod val="75000"/>
                  </a:srgbClr>
                </a:solidFill>
              </a:rPr>
              <a:t>С учетом </a:t>
            </a:r>
            <a:r>
              <a:rPr lang="ru-RU" sz="1600" dirty="0">
                <a:solidFill>
                  <a:prstClr val="black"/>
                </a:solidFill>
              </a:rPr>
              <a:t>плана мероприятий «Развитие отрасли информационных технологий», принятого Правительством РФ 30 декабря 2013 г. № 2602-р </a:t>
            </a:r>
            <a:endParaRPr lang="ru-RU" sz="1600" b="1" dirty="0">
              <a:solidFill>
                <a:prstClr val="black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258888" y="268288"/>
            <a:ext cx="6697662" cy="40011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rgbClr val="4472C4">
                    <a:lumMod val="75000"/>
                  </a:srgbClr>
                </a:solidFill>
                <a:latin typeface="Cambria" pitchFamily="18" charset="0"/>
                <a:cs typeface="Arial" panose="020B0604020202020204" pitchFamily="34" charset="0"/>
              </a:rPr>
              <a:t>НИКО: информатика и ИКТ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2000250" y="4016377"/>
            <a:ext cx="2343150" cy="642938"/>
          </a:xfrm>
          <a:prstGeom prst="roundRect">
            <a:avLst/>
          </a:prstGeom>
        </p:spPr>
        <p:style>
          <a:lnRef idx="1">
            <a:schemeClr val="accen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srgbClr val="44546A">
                    <a:lumMod val="75000"/>
                  </a:srgbClr>
                </a:solidFill>
              </a:rPr>
              <a:t>Информационная грамотность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4814891" y="4016377"/>
            <a:ext cx="2205037" cy="642938"/>
          </a:xfrm>
          <a:prstGeom prst="roundRect">
            <a:avLst/>
          </a:prstGeom>
        </p:spPr>
        <p:style>
          <a:lnRef idx="1">
            <a:schemeClr val="accen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srgbClr val="44546A">
                    <a:lumMod val="75000"/>
                  </a:srgbClr>
                </a:solidFill>
              </a:rPr>
              <a:t>Углубленный уровень владения предметом</a:t>
            </a:r>
          </a:p>
        </p:txBody>
      </p:sp>
      <p:pic>
        <p:nvPicPr>
          <p:cNvPr id="18444" name="Рисунок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57150"/>
            <a:ext cx="74295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2051050" y="2578101"/>
            <a:ext cx="306388" cy="107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2051050" y="2578101"/>
            <a:ext cx="306388" cy="107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2000254" y="2819445"/>
            <a:ext cx="5019675" cy="487363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44546A">
                    <a:lumMod val="75000"/>
                  </a:srgbClr>
                </a:solidFill>
              </a:rPr>
              <a:t>По выбору обучающегося</a:t>
            </a:r>
          </a:p>
        </p:txBody>
      </p:sp>
      <p:sp>
        <p:nvSpPr>
          <p:cNvPr id="34" name="Стрелка вправо 33"/>
          <p:cNvSpPr/>
          <p:nvPr/>
        </p:nvSpPr>
        <p:spPr>
          <a:xfrm rot="5400000">
            <a:off x="3005138" y="3373482"/>
            <a:ext cx="331788" cy="576263"/>
          </a:xfrm>
          <a:prstGeom prst="rightArrow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35" name="Стрелка вправо 34"/>
          <p:cNvSpPr/>
          <p:nvPr/>
        </p:nvSpPr>
        <p:spPr>
          <a:xfrm rot="5400000">
            <a:off x="5751513" y="3373482"/>
            <a:ext cx="331788" cy="576263"/>
          </a:xfrm>
          <a:prstGeom prst="rightArrow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2000254" y="1863727"/>
            <a:ext cx="5019675" cy="585788"/>
          </a:xfrm>
          <a:prstGeom prst="roundRect">
            <a:avLst/>
          </a:prstGeom>
        </p:spPr>
        <p:style>
          <a:lnRef idx="1">
            <a:schemeClr val="accen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spcAft>
                <a:spcPts val="600"/>
              </a:spcAft>
              <a:defRPr/>
            </a:pPr>
            <a:r>
              <a:rPr lang="ru-RU" sz="1600" dirty="0">
                <a:solidFill>
                  <a:srgbClr val="44546A">
                    <a:lumMod val="75000"/>
                  </a:srgbClr>
                </a:solidFill>
              </a:rPr>
              <a:t>Выполнение диагностической работы на компьютере</a:t>
            </a:r>
            <a:endParaRPr lang="ru-RU" sz="16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709820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altLang="ru-RU" sz="3200" smtClean="0"/>
              <a:t>Международные исследования качества образования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altLang="ru-RU" dirty="0" smtClean="0"/>
              <a:t>И.К. Круглинский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/>
              <a:t>ФГБУ «Информационно-методический центр анализа»</a:t>
            </a:r>
            <a:endParaRPr lang="ru-RU" altLang="ru-RU" dirty="0" smtClean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577DCD-45BB-430D-8EDC-9B9B24F32238}" type="slidenum">
              <a:rPr lang="ru-RU" alt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</a:t>
            </a:fld>
            <a:endParaRPr lang="ru-RU" alt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577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200" smtClean="0"/>
              <a:t>Участие России в международных исследованиях качества образования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221581"/>
            <a:ext cx="8229600" cy="3049191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400" b="1" dirty="0" smtClean="0"/>
              <a:t>1. </a:t>
            </a:r>
            <a:r>
              <a:rPr lang="en-US" sz="2400" b="1" dirty="0" smtClean="0"/>
              <a:t>TIMSS</a:t>
            </a:r>
            <a:r>
              <a:rPr lang="ru-RU" sz="2400" b="1" dirty="0" smtClean="0"/>
              <a:t> </a:t>
            </a:r>
            <a:r>
              <a:rPr lang="ru-RU" sz="2400" dirty="0" smtClean="0"/>
              <a:t>– международное мониторинговое исследование качества математического и естественнонаучного образования (</a:t>
            </a:r>
            <a:r>
              <a:rPr lang="en-US" sz="2400" dirty="0" smtClean="0"/>
              <a:t>Trends in Mathematics and Science Study</a:t>
            </a:r>
            <a:r>
              <a:rPr lang="ru-RU" sz="2400" dirty="0" smtClean="0"/>
              <a:t>), учащиеся 4, 8 и 11 классов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400" b="1" dirty="0" smtClean="0"/>
              <a:t>2. </a:t>
            </a:r>
            <a:r>
              <a:rPr lang="en-US" sz="2400" b="1" dirty="0" smtClean="0"/>
              <a:t>PISA</a:t>
            </a:r>
            <a:r>
              <a:rPr lang="ru-RU" sz="2400" b="1" dirty="0" smtClean="0"/>
              <a:t> </a:t>
            </a:r>
            <a:r>
              <a:rPr lang="ru-RU" sz="2400" dirty="0" smtClean="0"/>
              <a:t>- международная программа по оценке учебных достижений (</a:t>
            </a:r>
            <a:r>
              <a:rPr lang="en-US" sz="2400" dirty="0" smtClean="0"/>
              <a:t>Programme for International Student Assessment</a:t>
            </a:r>
            <a:r>
              <a:rPr lang="ru-RU" sz="2400" dirty="0" smtClean="0"/>
              <a:t>); математическая и естественнонаучная грамотность, грамотность чтения, решение проблем, учащиеся 15-летнего возраста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400" b="1" dirty="0" smtClean="0"/>
              <a:t>3. PIRLS </a:t>
            </a:r>
            <a:r>
              <a:rPr lang="ru-RU" sz="2400" dirty="0" smtClean="0"/>
              <a:t>– международный проект «Изучение качества чтения и понимания текста» (</a:t>
            </a:r>
            <a:r>
              <a:rPr lang="en-US" sz="2400" dirty="0" smtClean="0"/>
              <a:t>Progress in International Reading Literacy Study</a:t>
            </a:r>
            <a:r>
              <a:rPr lang="ru-RU" sz="2400" dirty="0" smtClean="0"/>
              <a:t>), учащиеся 4 классов.</a:t>
            </a:r>
            <a:endParaRPr lang="ru-RU" altLang="ru-RU" sz="2400" dirty="0" smtClean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835B88-46CD-4BF5-8F05-A16E00B528E9}" type="slidenum">
              <a:rPr lang="ru-RU" alt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32</a:t>
            </a:fld>
            <a:endParaRPr lang="ru-RU" alt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662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200" smtClean="0"/>
              <a:t>Участие России в международных исследованиях качества образования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221581"/>
            <a:ext cx="8229600" cy="3049191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ru-RU" sz="2400" b="1" smtClean="0"/>
              <a:t>4. ICCS </a:t>
            </a:r>
            <a:r>
              <a:rPr lang="ru-RU" altLang="ru-RU" sz="2400" smtClean="0"/>
              <a:t>- международное исследование качества гражданского образования, учащиеся 8-го класса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400" b="1" smtClean="0"/>
              <a:t>5. ICILS </a:t>
            </a:r>
            <a:r>
              <a:rPr lang="ru-RU" altLang="ru-RU" sz="2400" smtClean="0"/>
              <a:t>- международное исследование информационной и компьютерной грамотности, , учащиеся 8-го класса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400" b="1" smtClean="0"/>
              <a:t>6. </a:t>
            </a:r>
            <a:r>
              <a:rPr lang="en-US" altLang="ru-RU" sz="2400" b="1" smtClean="0"/>
              <a:t>PIAAC </a:t>
            </a:r>
            <a:r>
              <a:rPr lang="ru-RU" altLang="ru-RU" sz="2400" smtClean="0"/>
              <a:t>- международное исследование навыков и компетенций взрослого населения трудоспособного возраста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400" b="1" smtClean="0"/>
              <a:t>7. </a:t>
            </a:r>
            <a:r>
              <a:rPr lang="en-US" altLang="ru-RU" sz="2400" b="1" smtClean="0"/>
              <a:t>AHELO</a:t>
            </a:r>
            <a:r>
              <a:rPr lang="ru-RU" altLang="ru-RU" sz="2400" b="1" smtClean="0"/>
              <a:t> </a:t>
            </a:r>
            <a:r>
              <a:rPr lang="ru-RU" altLang="ru-RU" sz="2400" smtClean="0"/>
              <a:t>- международное исследование профессиональной компетентности выпускников высших учебных заведений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760A34-B9AA-48B6-A9CA-1B33076349DB}" type="slidenum">
              <a:rPr lang="ru-RU" alt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33</a:t>
            </a:fld>
            <a:endParaRPr lang="ru-RU" alt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86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2800" smtClean="0"/>
              <a:t>Государственная программа Российской Федерации «Развитие образования» на 2013-2020 годы </a:t>
            </a:r>
          </a:p>
        </p:txBody>
      </p:sp>
      <p:pic>
        <p:nvPicPr>
          <p:cNvPr id="512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213" y="1221583"/>
            <a:ext cx="7677150" cy="23002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598095"/>
            <a:ext cx="7515225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210B8C-96F3-4996-84B8-EBA2815D7EA7}" type="slidenum">
              <a:rPr lang="ru-RU" alt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34</a:t>
            </a:fld>
            <a:endParaRPr lang="ru-RU" alt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17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b="1" smtClean="0"/>
              <a:t>Результаты </a:t>
            </a:r>
            <a:r>
              <a:rPr lang="en-US" altLang="ru-RU" b="1" smtClean="0"/>
              <a:t>TIMSS</a:t>
            </a:r>
            <a:endParaRPr lang="ru-RU" altLang="ru-RU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/>
              <a:t>Года участия: </a:t>
            </a:r>
            <a:r>
              <a:rPr lang="ru-RU" b="1" dirty="0" smtClean="0"/>
              <a:t>1995, 1999, 2003, 2007, 2008, 2011, 2015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b="1" dirty="0" smtClean="0"/>
              <a:t>В 2011 году</a:t>
            </a:r>
            <a:r>
              <a:rPr lang="ru-RU" dirty="0" smtClean="0"/>
              <a:t> результаты российских школьников 4 и 8 классов существенно превышают средние международные результаты и по математике, и по естествознанию.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u="sng" dirty="0" smtClean="0"/>
              <a:t>4 класс </a:t>
            </a: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/>
              <a:t>По математике – 542 балла (</a:t>
            </a:r>
            <a:r>
              <a:rPr lang="ru-RU" b="1" dirty="0" smtClean="0"/>
              <a:t>10-е</a:t>
            </a:r>
            <a:r>
              <a:rPr lang="ru-RU" dirty="0" smtClean="0"/>
              <a:t> место в рейтинге 50 стран); по естествознанию – 552 балла (</a:t>
            </a:r>
            <a:r>
              <a:rPr lang="ru-RU" b="1" dirty="0" smtClean="0"/>
              <a:t>4-е</a:t>
            </a:r>
            <a:r>
              <a:rPr lang="ru-RU" dirty="0" smtClean="0"/>
              <a:t> место в рейтинге из 50 стран).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u="sng" dirty="0" smtClean="0"/>
              <a:t>8 класс</a:t>
            </a: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/>
              <a:t>По математике – 539 баллов (</a:t>
            </a:r>
            <a:r>
              <a:rPr lang="ru-RU" b="1" dirty="0" smtClean="0"/>
              <a:t>6-е место </a:t>
            </a:r>
            <a:r>
              <a:rPr lang="ru-RU" dirty="0" smtClean="0"/>
              <a:t>в рейтинге среди 42 стран); по естествознанию – 542 балла (</a:t>
            </a:r>
            <a:r>
              <a:rPr lang="ru-RU" b="1" dirty="0" smtClean="0"/>
              <a:t>7-е место</a:t>
            </a:r>
            <a:r>
              <a:rPr lang="ru-RU" dirty="0" smtClean="0"/>
              <a:t> в рейтинге из 42 стран).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 smtClean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42AA33-176C-48BC-8C86-BF13AE75AA9F}" type="slidenum">
              <a:rPr lang="ru-RU" alt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35</a:t>
            </a:fld>
            <a:endParaRPr lang="ru-RU" alt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222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b="1" smtClean="0"/>
              <a:t>Результаты PIRLS</a:t>
            </a:r>
            <a:endParaRPr lang="ru-RU" altLang="ru-RU" smtClean="0"/>
          </a:p>
        </p:txBody>
      </p:sp>
      <p:sp>
        <p:nvSpPr>
          <p:cNvPr id="7171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Года участия: </a:t>
            </a:r>
            <a:r>
              <a:rPr lang="ru-RU" altLang="ru-RU" b="1" smtClean="0"/>
              <a:t>2001, 2006, 2011, 2016</a:t>
            </a:r>
          </a:p>
          <a:p>
            <a:pPr eaLnBrk="1" hangingPunct="1"/>
            <a:r>
              <a:rPr lang="ru-RU" altLang="ru-RU" smtClean="0"/>
              <a:t>В 2001 г. - </a:t>
            </a:r>
            <a:r>
              <a:rPr lang="ru-RU" altLang="ru-RU" b="1" smtClean="0"/>
              <a:t>12</a:t>
            </a:r>
            <a:r>
              <a:rPr lang="ru-RU" altLang="ru-RU" smtClean="0"/>
              <a:t> место среди 35 стран.</a:t>
            </a:r>
          </a:p>
          <a:p>
            <a:pPr eaLnBrk="1" hangingPunct="1"/>
            <a:r>
              <a:rPr lang="ru-RU" altLang="ru-RU" smtClean="0"/>
              <a:t>В 2006 г. – </a:t>
            </a:r>
            <a:r>
              <a:rPr lang="ru-RU" altLang="ru-RU" b="1" smtClean="0"/>
              <a:t>1</a:t>
            </a:r>
            <a:r>
              <a:rPr lang="ru-RU" altLang="ru-RU" smtClean="0"/>
              <a:t> место среди 40 стран.</a:t>
            </a:r>
          </a:p>
          <a:p>
            <a:pPr eaLnBrk="1" hangingPunct="1"/>
            <a:r>
              <a:rPr lang="ru-RU" altLang="ru-RU" smtClean="0"/>
              <a:t>В 2011 г. – </a:t>
            </a:r>
            <a:r>
              <a:rPr lang="ru-RU" altLang="ru-RU" b="1" smtClean="0"/>
              <a:t>2</a:t>
            </a:r>
            <a:r>
              <a:rPr lang="ru-RU" altLang="ru-RU" smtClean="0"/>
              <a:t> место среди 45 стран (нет статистически значимой разницы в результатах 4-х лидирующих стран: Гонконг, Россия, Финляндия и Сингапур).</a:t>
            </a:r>
          </a:p>
          <a:p>
            <a:pPr eaLnBrk="1" hangingPunct="1"/>
            <a:endParaRPr lang="ru-RU" altLang="ru-RU" smtClean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999FF3-65A9-43C5-8AC3-F810EEF2160C}" type="slidenum">
              <a:rPr lang="ru-RU" alt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36</a:t>
            </a:fld>
            <a:endParaRPr lang="ru-RU" alt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382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b="1" smtClean="0"/>
              <a:t>Результаты </a:t>
            </a:r>
            <a:r>
              <a:rPr lang="en-US" altLang="ru-RU" b="1" smtClean="0"/>
              <a:t>PISA</a:t>
            </a:r>
            <a:endParaRPr lang="ru-RU" altLang="ru-RU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5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/>
              <a:t>Года участия: </a:t>
            </a:r>
            <a:r>
              <a:rPr lang="ru-RU" b="1" dirty="0" smtClean="0"/>
              <a:t>2000, 2003, 2006, 2009, 2012; 2015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b="1" dirty="0" smtClean="0"/>
              <a:t>В 2012 году наметились положительные тенденции в результатах российских учащихся 15-летнего возраста практически по всем направлениям функциональной грамотности. </a:t>
            </a: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/>
              <a:t>По сравнению с предыдущим циклом исследования в 2012 году повысились средние результаты российских учащихся 15-летнего возраста по стране: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/>
              <a:t>по математической грамотности на 14 баллов (с 468 до 482 баллов). </a:t>
            </a:r>
            <a:r>
              <a:rPr lang="ru-RU" b="1" dirty="0" smtClean="0"/>
              <a:t>31-39</a:t>
            </a:r>
            <a:r>
              <a:rPr lang="ru-RU" dirty="0" smtClean="0"/>
              <a:t> место в рейтинге из 65 стран;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/>
              <a:t>по читательской грамотности на 16 баллов (с 459 до 475 баллов). </a:t>
            </a:r>
            <a:r>
              <a:rPr lang="ru-RU" b="1" dirty="0" smtClean="0"/>
              <a:t>38-42</a:t>
            </a:r>
            <a:r>
              <a:rPr lang="ru-RU" dirty="0" smtClean="0"/>
              <a:t> место в рейтинге из 65 стран;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/>
              <a:t>по естественнонаучной грамотности на 8 баллов (с 478 до 486 баллов). </a:t>
            </a:r>
            <a:r>
              <a:rPr lang="ru-RU" b="1" dirty="0" smtClean="0"/>
              <a:t>34-38</a:t>
            </a:r>
            <a:r>
              <a:rPr lang="ru-RU" dirty="0" smtClean="0"/>
              <a:t> место в рейтинге из 65 стран.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 smtClean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D48F84-1E11-4ECC-A7B1-A2985E17C357}" type="slidenum">
              <a:rPr lang="ru-RU" alt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37</a:t>
            </a:fld>
            <a:endParaRPr lang="ru-RU" alt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76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200" smtClean="0"/>
              <a:t>Международные исследования</a:t>
            </a:r>
            <a:br>
              <a:rPr lang="ru-RU" altLang="ru-RU" sz="3200" smtClean="0"/>
            </a:br>
            <a:r>
              <a:rPr lang="ru-RU" altLang="ru-RU" sz="3200" smtClean="0"/>
              <a:t>Содержание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n-US" altLang="ru-RU" sz="2400" smtClean="0"/>
              <a:t>TIMSS</a:t>
            </a:r>
            <a:r>
              <a:rPr lang="ru-RU" altLang="ru-RU" sz="2400" smtClean="0"/>
              <a:t>. 4 класс. Математика</a:t>
            </a:r>
          </a:p>
          <a:p>
            <a:pPr marL="0" indent="0" eaLnBrk="1" hangingPunct="1">
              <a:buFont typeface="Arial" charset="0"/>
              <a:buNone/>
            </a:pPr>
            <a:endParaRPr lang="ru-RU" altLang="ru-RU" sz="2400" smtClean="0"/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653779"/>
            <a:ext cx="4679950" cy="2989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DB6567-2A0B-4D92-B3B6-4C2EBA1F3415}" type="slidenum">
              <a:rPr lang="ru-RU" alt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38</a:t>
            </a:fld>
            <a:endParaRPr lang="ru-RU" alt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16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200" smtClean="0"/>
              <a:t>Международные исследования</a:t>
            </a:r>
            <a:br>
              <a:rPr lang="ru-RU" altLang="ru-RU" sz="3200" smtClean="0"/>
            </a:br>
            <a:r>
              <a:rPr lang="ru-RU" altLang="ru-RU" sz="3200" smtClean="0"/>
              <a:t>Процедура проведения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altLang="ru-RU" sz="2400" dirty="0" smtClean="0"/>
              <a:t>Отсутствие нормативной правовой базы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altLang="ru-RU" sz="2400" dirty="0" smtClean="0"/>
              <a:t>Проведение исследования администрацией образовательной организации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altLang="ru-RU" sz="2400" dirty="0" smtClean="0"/>
              <a:t>Следствие: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altLang="ru-RU" sz="2400" dirty="0" smtClean="0"/>
              <a:t>Имеют место факты замены участников исследования, результаты исследований в отдельных </a:t>
            </a:r>
            <a:r>
              <a:rPr lang="en-US" altLang="ru-RU" sz="2400" dirty="0" smtClean="0"/>
              <a:t>“</a:t>
            </a:r>
            <a:r>
              <a:rPr lang="ru-RU" altLang="ru-RU" sz="2400" dirty="0" smtClean="0"/>
              <a:t>слабых</a:t>
            </a:r>
            <a:r>
              <a:rPr lang="en-US" altLang="ru-RU" sz="2400" dirty="0" smtClean="0"/>
              <a:t>”</a:t>
            </a:r>
            <a:r>
              <a:rPr lang="ru-RU" altLang="ru-RU" sz="2400" dirty="0" smtClean="0"/>
              <a:t> школах</a:t>
            </a:r>
            <a:r>
              <a:rPr lang="en-US" altLang="ru-RU" sz="2400" dirty="0" smtClean="0"/>
              <a:t> </a:t>
            </a:r>
            <a:r>
              <a:rPr lang="ru-RU" altLang="ru-RU" sz="2400" dirty="0" smtClean="0"/>
              <a:t>выше чем в </a:t>
            </a:r>
            <a:r>
              <a:rPr lang="en-US" altLang="ru-RU" sz="2400" dirty="0" smtClean="0"/>
              <a:t>“</a:t>
            </a:r>
            <a:r>
              <a:rPr lang="ru-RU" altLang="ru-RU" sz="2400" dirty="0" smtClean="0"/>
              <a:t>элитных</a:t>
            </a:r>
            <a:r>
              <a:rPr lang="en-US" altLang="ru-RU" sz="2400" dirty="0" smtClean="0"/>
              <a:t>”</a:t>
            </a:r>
            <a:r>
              <a:rPr lang="ru-RU" altLang="ru-RU" sz="2400" dirty="0" smtClean="0"/>
              <a:t> городских лицеях</a:t>
            </a:r>
            <a:endParaRPr lang="ru-RU" altLang="ru-RU" sz="24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B31E16-0D54-4262-9571-07F4A9672586}" type="slidenum">
              <a:rPr lang="ru-RU" alt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39</a:t>
            </a:fld>
            <a:endParaRPr lang="ru-RU" alt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430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730661" y="1995612"/>
            <a:ext cx="220663" cy="215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835169" y="2103614"/>
            <a:ext cx="684213" cy="53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187485" y="1995541"/>
            <a:ext cx="288925" cy="460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105025" y="1852737"/>
            <a:ext cx="306388" cy="107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730661" y="1995612"/>
            <a:ext cx="220663" cy="215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835169" y="2103614"/>
            <a:ext cx="684213" cy="53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105025" y="1852737"/>
            <a:ext cx="306388" cy="107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392512" y="86943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619672" y="1347520"/>
            <a:ext cx="6552728" cy="936200"/>
          </a:xfrm>
          <a:prstGeom prst="rect">
            <a:avLst/>
          </a:prstGeom>
          <a:solidFill>
            <a:srgbClr val="B9CDE5">
              <a:alpha val="31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srgbClr val="2E3192"/>
                </a:solidFill>
                <a:latin typeface="Cambria" pitchFamily="18" charset="0"/>
              </a:rPr>
              <a:t>ФЗ «Об образовании в Российской Федерации» </a:t>
            </a:r>
            <a:br>
              <a:rPr lang="ru-RU" sz="1600" b="1" dirty="0" smtClean="0">
                <a:solidFill>
                  <a:srgbClr val="2E3192"/>
                </a:solidFill>
                <a:latin typeface="Cambria" pitchFamily="18" charset="0"/>
              </a:rPr>
            </a:br>
            <a:r>
              <a:rPr lang="ru-RU" sz="1600" b="1" dirty="0" smtClean="0">
                <a:solidFill>
                  <a:srgbClr val="2E3192"/>
                </a:solidFill>
                <a:latin typeface="Cambria" pitchFamily="18" charset="0"/>
              </a:rPr>
              <a:t>от 29 декабря 2012 года № 273-ФЗ, </a:t>
            </a:r>
            <a:br>
              <a:rPr lang="ru-RU" sz="1600" b="1" dirty="0" smtClean="0">
                <a:solidFill>
                  <a:srgbClr val="2E3192"/>
                </a:solidFill>
                <a:latin typeface="Cambria" pitchFamily="18" charset="0"/>
              </a:rPr>
            </a:br>
            <a:r>
              <a:rPr lang="ru-RU" sz="1600" b="1" dirty="0" smtClean="0">
                <a:solidFill>
                  <a:srgbClr val="FF0000"/>
                </a:solidFill>
                <a:latin typeface="Cambria" pitchFamily="18" charset="0"/>
              </a:rPr>
              <a:t>статья 95 «Независимая оценка качества образования» </a:t>
            </a:r>
            <a:br>
              <a:rPr lang="ru-RU" sz="1600" b="1" dirty="0" smtClean="0">
                <a:solidFill>
                  <a:srgbClr val="FF0000"/>
                </a:solidFill>
                <a:latin typeface="Cambria" pitchFamily="18" charset="0"/>
              </a:rPr>
            </a:br>
            <a:r>
              <a:rPr lang="ru-RU" sz="1400" b="1" dirty="0" smtClean="0">
                <a:solidFill>
                  <a:srgbClr val="2E3192"/>
                </a:solidFill>
                <a:latin typeface="Cambria" pitchFamily="18" charset="0"/>
              </a:rPr>
              <a:t>(</a:t>
            </a:r>
            <a:r>
              <a:rPr lang="ru-RU" sz="1400" b="1" dirty="0">
                <a:solidFill>
                  <a:srgbClr val="2E3192"/>
                </a:solidFill>
                <a:latin typeface="Cambria" pitchFamily="18" charset="0"/>
              </a:rPr>
              <a:t>вступает с силу с 21.10.2014):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1929456" y="2715766"/>
            <a:ext cx="6192687" cy="504056"/>
          </a:xfrm>
          <a:prstGeom prst="rect">
            <a:avLst/>
          </a:prstGeom>
          <a:solidFill>
            <a:srgbClr val="B9CDE5">
              <a:alpha val="31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sz="1600" b="1" dirty="0" smtClean="0">
                <a:solidFill>
                  <a:srgbClr val="2E3192"/>
                </a:solidFill>
                <a:latin typeface="Cambria" pitchFamily="18" charset="0"/>
              </a:rPr>
              <a:t>независимая оценка </a:t>
            </a:r>
            <a:r>
              <a:rPr lang="ru-RU" sz="1600" b="1" dirty="0">
                <a:solidFill>
                  <a:srgbClr val="2E3192"/>
                </a:solidFill>
                <a:latin typeface="Cambria" pitchFamily="18" charset="0"/>
              </a:rPr>
              <a:t>качества подготовки </a:t>
            </a:r>
            <a:r>
              <a:rPr lang="ru-RU" sz="1600" b="1" dirty="0" smtClean="0">
                <a:solidFill>
                  <a:srgbClr val="2E3192"/>
                </a:solidFill>
                <a:latin typeface="Cambria" pitchFamily="18" charset="0"/>
              </a:rPr>
              <a:t>обучающихся</a:t>
            </a:r>
          </a:p>
          <a:p>
            <a:endParaRPr lang="ru-RU" sz="1600" b="1" dirty="0">
              <a:solidFill>
                <a:srgbClr val="2E3192"/>
              </a:solidFill>
              <a:latin typeface="Cambria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545618" y="100314"/>
            <a:ext cx="74888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dirty="0" smtClean="0">
                <a:solidFill>
                  <a:srgbClr val="2E3192"/>
                </a:solidFill>
                <a:latin typeface="Cambria" pitchFamily="18" charset="0"/>
              </a:rPr>
              <a:t>Нормативно-правовая база</a:t>
            </a:r>
            <a:endParaRPr lang="ru-RU" sz="2000" b="1" dirty="0">
              <a:solidFill>
                <a:srgbClr val="2E3192"/>
              </a:solidFill>
              <a:latin typeface="Cambria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2000" b="1" dirty="0">
              <a:solidFill>
                <a:srgbClr val="2E319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904328" y="3507856"/>
            <a:ext cx="6242944" cy="936104"/>
          </a:xfrm>
          <a:prstGeom prst="rect">
            <a:avLst/>
          </a:prstGeom>
          <a:solidFill>
            <a:srgbClr val="B9CDE5">
              <a:alpha val="31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sz="1600" b="1" dirty="0" smtClean="0">
                <a:solidFill>
                  <a:srgbClr val="2E3192"/>
                </a:solidFill>
                <a:latin typeface="Cambria" pitchFamily="18" charset="0"/>
              </a:rPr>
              <a:t>независимая оценка </a:t>
            </a:r>
            <a:r>
              <a:rPr lang="ru-RU" sz="1600" b="1" dirty="0">
                <a:solidFill>
                  <a:srgbClr val="2E3192"/>
                </a:solidFill>
                <a:latin typeface="Cambria" pitchFamily="18" charset="0"/>
              </a:rPr>
              <a:t>качества образовательной деятельности организаций, осуществляющих образовательную </a:t>
            </a:r>
            <a:r>
              <a:rPr lang="ru-RU" sz="1600" b="1" dirty="0" smtClean="0">
                <a:solidFill>
                  <a:srgbClr val="2E3192"/>
                </a:solidFill>
                <a:latin typeface="Cambria" pitchFamily="18" charset="0"/>
              </a:rPr>
              <a:t>деятельность</a:t>
            </a:r>
            <a:endParaRPr lang="ru-RU" sz="1600" b="1" dirty="0">
              <a:solidFill>
                <a:srgbClr val="2E3192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1457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200" smtClean="0"/>
              <a:t>Международные исследования</a:t>
            </a:r>
            <a:br>
              <a:rPr lang="ru-RU" altLang="ru-RU" sz="3200" smtClean="0"/>
            </a:br>
            <a:r>
              <a:rPr lang="ru-RU" altLang="ru-RU" sz="3200" smtClean="0"/>
              <a:t>Обработка результатов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altLang="ru-RU" sz="2400" smtClean="0"/>
              <a:t>Задания с открытым ответом проверяются узким кругом российских экспертов по критериям оценивания.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2E8DAC-F6AF-4495-B577-E3D2ADACACD3}" type="slidenum">
              <a:rPr lang="ru-RU" alt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40</a:t>
            </a:fld>
            <a:endParaRPr lang="ru-RU" alt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910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200" smtClean="0"/>
              <a:t>Перспективы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altLang="ru-RU" sz="2400" dirty="0" smtClean="0"/>
              <a:t>Инициирование Россией проведения международного исследования или международной олимпиады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ru-RU" altLang="ru-RU" sz="2400" dirty="0" smtClean="0"/>
              <a:t>Возможные участники: страны таможенного союза, страны СНГ, страны БРИКС, …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ru-RU" altLang="ru-RU" sz="2400" dirty="0" smtClean="0"/>
              <a:t>Возможная область: информатика и информационные технологии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B85E38-8892-4159-954F-8A9CEC034F08}" type="slidenum">
              <a:rPr lang="ru-RU" alt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41</a:t>
            </a:fld>
            <a:endParaRPr lang="ru-RU" alt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693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187485" y="1995541"/>
            <a:ext cx="288925" cy="460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43200" y="20448"/>
            <a:ext cx="7488238" cy="677108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ru-RU" sz="1900" b="1" dirty="0" smtClean="0">
                <a:solidFill>
                  <a:srgbClr val="2E3192"/>
                </a:solidFill>
                <a:latin typeface="Cambria" pitchFamily="18" charset="0"/>
              </a:rPr>
              <a:t>Задача оценки качества образования – стимулирование </a:t>
            </a:r>
            <a:r>
              <a:rPr lang="ru-RU" sz="1900" b="1" dirty="0">
                <a:solidFill>
                  <a:srgbClr val="2E3192"/>
                </a:solidFill>
                <a:latin typeface="Cambria" pitchFamily="18" charset="0"/>
              </a:rPr>
              <a:t>развития образования, </a:t>
            </a:r>
            <a:r>
              <a:rPr lang="ru-RU" sz="1900" b="1" dirty="0" smtClean="0">
                <a:solidFill>
                  <a:srgbClr val="2E3192"/>
                </a:solidFill>
                <a:latin typeface="Cambria" pitchFamily="18" charset="0"/>
              </a:rPr>
              <a:t> а </a:t>
            </a:r>
            <a:r>
              <a:rPr lang="ru-RU" sz="1900" b="1" dirty="0">
                <a:solidFill>
                  <a:srgbClr val="2E3192"/>
                </a:solidFill>
                <a:latin typeface="Cambria" pitchFamily="18" charset="0"/>
              </a:rPr>
              <a:t>не </a:t>
            </a:r>
            <a:r>
              <a:rPr lang="ru-RU" sz="1900" b="1" dirty="0" smtClean="0">
                <a:solidFill>
                  <a:srgbClr val="2E3192"/>
                </a:solidFill>
                <a:latin typeface="Cambria" pitchFamily="18" charset="0"/>
              </a:rPr>
              <a:t>наказание за результат</a:t>
            </a:r>
            <a:endParaRPr lang="ru-RU" sz="1900" b="1" dirty="0">
              <a:solidFill>
                <a:srgbClr val="2E3192"/>
              </a:solidFill>
              <a:latin typeface="Cambri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70504" y="3363838"/>
            <a:ext cx="6717920" cy="1080120"/>
          </a:xfrm>
          <a:prstGeom prst="rect">
            <a:avLst/>
          </a:prstGeom>
          <a:solidFill>
            <a:srgbClr val="B9CDE5">
              <a:alpha val="31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2E3192"/>
                </a:solidFill>
                <a:latin typeface="Cambria" pitchFamily="18" charset="0"/>
                <a:ea typeface="Verdana" pitchFamily="34" charset="0"/>
                <a:cs typeface="Verdana" pitchFamily="34" charset="0"/>
              </a:rPr>
              <a:t>Письмо Д.В. Ливанова об оценке качества </a:t>
            </a:r>
            <a:r>
              <a:rPr lang="ru-RU" b="1" dirty="0" smtClean="0">
                <a:solidFill>
                  <a:srgbClr val="2E3192"/>
                </a:solidFill>
                <a:latin typeface="Cambria" pitchFamily="18" charset="0"/>
                <a:ea typeface="Verdana" pitchFamily="34" charset="0"/>
                <a:cs typeface="Verdana" pitchFamily="34" charset="0"/>
              </a:rPr>
              <a:t>образования</a:t>
            </a:r>
            <a:br>
              <a:rPr lang="ru-RU" b="1" dirty="0" smtClean="0">
                <a:solidFill>
                  <a:srgbClr val="2E3192"/>
                </a:solidFill>
                <a:latin typeface="Cambria" pitchFamily="18" charset="0"/>
                <a:ea typeface="Verdana" pitchFamily="34" charset="0"/>
                <a:cs typeface="Verdana" pitchFamily="34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Cambria" pitchFamily="18" charset="0"/>
                <a:ea typeface="Verdana" pitchFamily="34" charset="0"/>
                <a:cs typeface="Verdana" pitchFamily="34" charset="0"/>
              </a:rPr>
              <a:t>в </a:t>
            </a:r>
            <a:r>
              <a:rPr lang="ru-RU" b="1" dirty="0">
                <a:solidFill>
                  <a:srgbClr val="FF0000"/>
                </a:solidFill>
                <a:latin typeface="Cambria" pitchFamily="18" charset="0"/>
                <a:ea typeface="Verdana" pitchFamily="34" charset="0"/>
                <a:cs typeface="Verdana" pitchFamily="34" charset="0"/>
              </a:rPr>
              <a:t>части нецелесообразности использования результатов ЕГЭ для оценки </a:t>
            </a:r>
            <a:r>
              <a:rPr lang="ru-RU" b="1" dirty="0">
                <a:solidFill>
                  <a:srgbClr val="2E3192"/>
                </a:solidFill>
                <a:latin typeface="Cambria" pitchFamily="18" charset="0"/>
                <a:ea typeface="Verdana" pitchFamily="34" charset="0"/>
                <a:cs typeface="Verdana" pitchFamily="34" charset="0"/>
              </a:rPr>
              <a:t>работы педагогов, директоров школ и </a:t>
            </a:r>
            <a:r>
              <a:rPr lang="ru-RU" b="1" dirty="0" smtClean="0">
                <a:solidFill>
                  <a:srgbClr val="2E3192"/>
                </a:solidFill>
                <a:latin typeface="Cambria" pitchFamily="18" charset="0"/>
                <a:ea typeface="Verdana" pitchFamily="34" charset="0"/>
                <a:cs typeface="Verdana" pitchFamily="34" charset="0"/>
              </a:rPr>
              <a:t>муниципалитетов (от </a:t>
            </a:r>
            <a:r>
              <a:rPr lang="ru-RU" b="1" dirty="0">
                <a:solidFill>
                  <a:srgbClr val="2E3192"/>
                </a:solidFill>
                <a:latin typeface="Cambria" pitchFamily="18" charset="0"/>
                <a:ea typeface="Verdana" pitchFamily="34" charset="0"/>
                <a:cs typeface="Verdana" pitchFamily="34" charset="0"/>
              </a:rPr>
              <a:t>27 июня 2014 года №ДЛ-187</a:t>
            </a:r>
            <a:r>
              <a:rPr lang="en-US" b="1" dirty="0">
                <a:solidFill>
                  <a:srgbClr val="2E3192"/>
                </a:solidFill>
                <a:latin typeface="Cambria" pitchFamily="18" charset="0"/>
                <a:ea typeface="Verdana" pitchFamily="34" charset="0"/>
                <a:cs typeface="Verdana" pitchFamily="34" charset="0"/>
              </a:rPr>
              <a:t>/</a:t>
            </a:r>
            <a:r>
              <a:rPr lang="ru-RU" b="1" dirty="0">
                <a:solidFill>
                  <a:srgbClr val="2E3192"/>
                </a:solidFill>
                <a:latin typeface="Cambria" pitchFamily="18" charset="0"/>
                <a:ea typeface="Verdana" pitchFamily="34" charset="0"/>
                <a:cs typeface="Verdana" pitchFamily="34" charset="0"/>
              </a:rPr>
              <a:t>08) </a:t>
            </a:r>
          </a:p>
        </p:txBody>
      </p:sp>
      <p:pic>
        <p:nvPicPr>
          <p:cNvPr id="2050" name="Рисунок 2" descr="image00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99" y="3085847"/>
            <a:ext cx="1335696" cy="1602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9512" y="1556088"/>
            <a:ext cx="8208912" cy="14773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2E3192"/>
                </a:solidFill>
                <a:latin typeface="Cambria" pitchFamily="18" charset="0"/>
                <a:ea typeface="Verdana" pitchFamily="34" charset="0"/>
                <a:cs typeface="Verdana" pitchFamily="34" charset="0"/>
              </a:rPr>
              <a:t>Указ Президента РФ от 2 мая 2014 г. № 294, вносящий </a:t>
            </a:r>
            <a:r>
              <a:rPr lang="ru-RU" b="1" dirty="0" smtClean="0">
                <a:solidFill>
                  <a:srgbClr val="2E3192"/>
                </a:solidFill>
                <a:latin typeface="Cambria" pitchFamily="18" charset="0"/>
                <a:ea typeface="Verdana" pitchFamily="34" charset="0"/>
                <a:cs typeface="Verdana" pitchFamily="34" charset="0"/>
              </a:rPr>
              <a:t/>
            </a:r>
            <a:br>
              <a:rPr lang="ru-RU" b="1" dirty="0" smtClean="0">
                <a:solidFill>
                  <a:srgbClr val="2E3192"/>
                </a:solidFill>
                <a:latin typeface="Cambria" pitchFamily="18" charset="0"/>
                <a:ea typeface="Verdana" pitchFamily="34" charset="0"/>
                <a:cs typeface="Verdana" pitchFamily="34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Cambria" pitchFamily="18" charset="0"/>
                <a:ea typeface="Verdana" pitchFamily="34" charset="0"/>
                <a:cs typeface="Verdana" pitchFamily="34" charset="0"/>
              </a:rPr>
              <a:t>изменения </a:t>
            </a:r>
            <a:r>
              <a:rPr lang="ru-RU" b="1" dirty="0">
                <a:solidFill>
                  <a:srgbClr val="FF0000"/>
                </a:solidFill>
                <a:latin typeface="Cambria" pitchFamily="18" charset="0"/>
                <a:ea typeface="Verdana" pitchFamily="34" charset="0"/>
                <a:cs typeface="Verdana" pitchFamily="34" charset="0"/>
              </a:rPr>
              <a:t>в Указ Президента РФ </a:t>
            </a:r>
            <a:r>
              <a:rPr lang="ru-RU" b="1" dirty="0" smtClean="0">
                <a:solidFill>
                  <a:srgbClr val="2E3192"/>
                </a:solidFill>
                <a:latin typeface="Cambria" pitchFamily="18" charset="0"/>
                <a:ea typeface="Verdana" pitchFamily="34" charset="0"/>
                <a:cs typeface="Verdana" pitchFamily="34" charset="0"/>
              </a:rPr>
              <a:t>от </a:t>
            </a:r>
            <a:r>
              <a:rPr lang="ru-RU" b="1" dirty="0">
                <a:solidFill>
                  <a:srgbClr val="2E3192"/>
                </a:solidFill>
                <a:latin typeface="Cambria" pitchFamily="18" charset="0"/>
                <a:ea typeface="Verdana" pitchFamily="34" charset="0"/>
                <a:cs typeface="Verdana" pitchFamily="34" charset="0"/>
              </a:rPr>
              <a:t>21 августа 2012 г. № 1199 </a:t>
            </a:r>
            <a:r>
              <a:rPr lang="ru-RU" b="1" dirty="0" smtClean="0">
                <a:solidFill>
                  <a:srgbClr val="2E3192"/>
                </a:solidFill>
                <a:latin typeface="Cambria" pitchFamily="18" charset="0"/>
                <a:ea typeface="Verdana" pitchFamily="34" charset="0"/>
                <a:cs typeface="Verdana" pitchFamily="34" charset="0"/>
              </a:rPr>
              <a:t/>
            </a:r>
            <a:br>
              <a:rPr lang="ru-RU" b="1" dirty="0" smtClean="0">
                <a:solidFill>
                  <a:srgbClr val="2E3192"/>
                </a:solidFill>
                <a:latin typeface="Cambria" pitchFamily="18" charset="0"/>
                <a:ea typeface="Verdana" pitchFamily="34" charset="0"/>
                <a:cs typeface="Verdana" pitchFamily="34" charset="0"/>
              </a:rPr>
            </a:br>
            <a:r>
              <a:rPr lang="ru-RU" b="1" dirty="0" smtClean="0">
                <a:solidFill>
                  <a:srgbClr val="2E3192"/>
                </a:solidFill>
                <a:latin typeface="Cambria" pitchFamily="18" charset="0"/>
                <a:ea typeface="Verdana" pitchFamily="34" charset="0"/>
                <a:cs typeface="Verdana" pitchFamily="34" charset="0"/>
              </a:rPr>
              <a:t>«Об </a:t>
            </a:r>
            <a:r>
              <a:rPr lang="ru-RU" b="1" dirty="0">
                <a:solidFill>
                  <a:srgbClr val="2E3192"/>
                </a:solidFill>
                <a:latin typeface="Cambria" pitchFamily="18" charset="0"/>
                <a:ea typeface="Verdana" pitchFamily="34" charset="0"/>
                <a:cs typeface="Verdana" pitchFamily="34" charset="0"/>
              </a:rPr>
              <a:t>оценке эффективности деятельности органов исполнительной власти субъектов Российской </a:t>
            </a:r>
            <a:r>
              <a:rPr lang="ru-RU" b="1" dirty="0" smtClean="0">
                <a:solidFill>
                  <a:srgbClr val="2E3192"/>
                </a:solidFill>
                <a:latin typeface="Cambria" pitchFamily="18" charset="0"/>
                <a:ea typeface="Verdana" pitchFamily="34" charset="0"/>
                <a:cs typeface="Verdana" pitchFamily="34" charset="0"/>
              </a:rPr>
              <a:t>Федерации»</a:t>
            </a:r>
            <a:br>
              <a:rPr lang="ru-RU" b="1" dirty="0" smtClean="0">
                <a:solidFill>
                  <a:srgbClr val="2E3192"/>
                </a:solidFill>
                <a:latin typeface="Cambria" pitchFamily="18" charset="0"/>
                <a:ea typeface="Verdana" pitchFamily="34" charset="0"/>
                <a:cs typeface="Verdana" pitchFamily="34" charset="0"/>
              </a:rPr>
            </a:br>
            <a:r>
              <a:rPr lang="ru-RU" b="1" dirty="0" smtClean="0">
                <a:solidFill>
                  <a:srgbClr val="2E3192"/>
                </a:solidFill>
                <a:latin typeface="Cambria" pitchFamily="18" charset="0"/>
                <a:ea typeface="Verdana" pitchFamily="34" charset="0"/>
                <a:cs typeface="Verdana" pitchFamily="34" charset="0"/>
              </a:rPr>
              <a:t>(исключение показателя, связанного с ЕГЭ)</a:t>
            </a:r>
            <a:endParaRPr lang="ru-RU" b="1" dirty="0">
              <a:solidFill>
                <a:srgbClr val="2E3192"/>
              </a:solidFill>
              <a:latin typeface="Cambria" pitchFamily="18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7216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730661" y="1995612"/>
            <a:ext cx="220663" cy="215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835169" y="2103614"/>
            <a:ext cx="684213" cy="53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187485" y="1995541"/>
            <a:ext cx="288925" cy="460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105025" y="1852737"/>
            <a:ext cx="306388" cy="107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730661" y="1995612"/>
            <a:ext cx="220663" cy="215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835169" y="2103614"/>
            <a:ext cx="684213" cy="53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105025" y="1852737"/>
            <a:ext cx="306388" cy="107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392512" y="86943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414470" y="201036"/>
            <a:ext cx="4533795" cy="274342"/>
          </a:xfrm>
          <a:prstGeom prst="rect">
            <a:avLst/>
          </a:prstGeom>
          <a:solidFill>
            <a:srgbClr val="B9CDE5">
              <a:alpha val="31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srgbClr val="FF0000"/>
                </a:solidFill>
                <a:latin typeface="Cambria" pitchFamily="18" charset="0"/>
              </a:rPr>
              <a:t>Дошкольное образование</a:t>
            </a:r>
            <a:endParaRPr lang="ru-RU" sz="1600" b="1" dirty="0"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 rot="5400000">
            <a:off x="6037666" y="2022925"/>
            <a:ext cx="3981439" cy="1872208"/>
          </a:xfrm>
          <a:prstGeom prst="rect">
            <a:avLst/>
          </a:prstGeom>
          <a:solidFill>
            <a:srgbClr val="FFFF00">
              <a:alpha val="31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ru-RU" sz="1600" b="1" dirty="0" smtClean="0">
                <a:solidFill>
                  <a:srgbClr val="2E3192"/>
                </a:solidFill>
                <a:latin typeface="Cambria" pitchFamily="18" charset="0"/>
              </a:rPr>
              <a:t>Оценка учителей,</a:t>
            </a:r>
          </a:p>
          <a:p>
            <a:pPr algn="ctr">
              <a:defRPr/>
            </a:pPr>
            <a:r>
              <a:rPr lang="ru-RU" sz="1600" b="1" dirty="0">
                <a:solidFill>
                  <a:srgbClr val="2E3192"/>
                </a:solidFill>
                <a:latin typeface="Cambria" pitchFamily="18" charset="0"/>
              </a:rPr>
              <a:t>д</a:t>
            </a:r>
            <a:r>
              <a:rPr lang="ru-RU" sz="1600" b="1" dirty="0" smtClean="0">
                <a:solidFill>
                  <a:srgbClr val="2E3192"/>
                </a:solidFill>
                <a:latin typeface="Cambria" pitchFamily="18" charset="0"/>
              </a:rPr>
              <a:t>иректоров  </a:t>
            </a:r>
            <a:endParaRPr lang="ru-RU" sz="1600" b="1" dirty="0">
              <a:solidFill>
                <a:srgbClr val="2E3192"/>
              </a:solidFill>
              <a:latin typeface="Cambria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418465" y="1203600"/>
            <a:ext cx="4529803" cy="274342"/>
          </a:xfrm>
          <a:prstGeom prst="rect">
            <a:avLst/>
          </a:prstGeom>
          <a:solidFill>
            <a:srgbClr val="B9CDE5">
              <a:alpha val="31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rgbClr val="FF0000"/>
                </a:solidFill>
                <a:latin typeface="Cambria" pitchFamily="18" charset="0"/>
              </a:rPr>
              <a:t>Начальная школа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468820" y="2506587"/>
            <a:ext cx="4479445" cy="274342"/>
          </a:xfrm>
          <a:prstGeom prst="rect">
            <a:avLst/>
          </a:prstGeom>
          <a:solidFill>
            <a:srgbClr val="B9CDE5">
              <a:alpha val="31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rgbClr val="FF0000"/>
                </a:solidFill>
                <a:latin typeface="Cambria" pitchFamily="18" charset="0"/>
              </a:rPr>
              <a:t>Основная школа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2475922" y="3795888"/>
            <a:ext cx="4472339" cy="274342"/>
          </a:xfrm>
          <a:prstGeom prst="rect">
            <a:avLst/>
          </a:prstGeom>
          <a:solidFill>
            <a:srgbClr val="B9CDE5">
              <a:alpha val="31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rgbClr val="FF0000"/>
                </a:solidFill>
                <a:latin typeface="Cambria" pitchFamily="18" charset="0"/>
              </a:rPr>
              <a:t>Старшая школа</a:t>
            </a:r>
          </a:p>
        </p:txBody>
      </p:sp>
      <p:sp>
        <p:nvSpPr>
          <p:cNvPr id="28" name="Прямоугольник 27"/>
          <p:cNvSpPr/>
          <p:nvPr/>
        </p:nvSpPr>
        <p:spPr>
          <a:xfrm rot="5400000">
            <a:off x="-690970" y="1919461"/>
            <a:ext cx="4045796" cy="2014780"/>
          </a:xfrm>
          <a:prstGeom prst="rect">
            <a:avLst/>
          </a:prstGeom>
          <a:solidFill>
            <a:srgbClr val="FFFF00">
              <a:alpha val="31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ru-RU" sz="1600" b="1" dirty="0" smtClean="0">
                <a:solidFill>
                  <a:srgbClr val="2E3192"/>
                </a:solidFill>
                <a:latin typeface="Cambria" pitchFamily="18" charset="0"/>
              </a:rPr>
              <a:t>Оценка образовательной системы</a:t>
            </a:r>
          </a:p>
          <a:p>
            <a:pPr algn="ctr">
              <a:defRPr/>
            </a:pPr>
            <a:r>
              <a:rPr lang="ru-RU" sz="1600" b="1" dirty="0" smtClean="0">
                <a:solidFill>
                  <a:srgbClr val="2E3192"/>
                </a:solidFill>
                <a:latin typeface="Cambria" pitchFamily="18" charset="0"/>
              </a:rPr>
              <a:t>(Всероссийские</a:t>
            </a:r>
          </a:p>
          <a:p>
            <a:pPr algn="ctr">
              <a:defRPr/>
            </a:pPr>
            <a:r>
              <a:rPr lang="ru-RU" sz="1600" b="1" dirty="0" smtClean="0">
                <a:solidFill>
                  <a:srgbClr val="2E3192"/>
                </a:solidFill>
                <a:latin typeface="Cambria" pitchFamily="18" charset="0"/>
              </a:rPr>
              <a:t>проверочные работы)</a:t>
            </a:r>
            <a:endParaRPr lang="ru-RU" sz="1600" b="1" dirty="0">
              <a:solidFill>
                <a:srgbClr val="2E3192"/>
              </a:solidFill>
              <a:latin typeface="Cambria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 rot="5400000">
            <a:off x="4420497" y="-1403238"/>
            <a:ext cx="510197" cy="4545347"/>
          </a:xfrm>
          <a:prstGeom prst="rect">
            <a:avLst/>
          </a:prstGeom>
          <a:solidFill>
            <a:srgbClr val="FF0000">
              <a:alpha val="31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2E3192"/>
                </a:solidFill>
                <a:latin typeface="Cambria" pitchFamily="18" charset="0"/>
              </a:rPr>
              <a:t>Национальные мониторинговые исследования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rgbClr val="2E3192"/>
                </a:solidFill>
                <a:latin typeface="Cambria" pitchFamily="18" charset="0"/>
              </a:rPr>
              <a:t>(динамика</a:t>
            </a:r>
            <a:r>
              <a:rPr lang="ru-RU" sz="1600" b="1" dirty="0" smtClean="0">
                <a:solidFill>
                  <a:srgbClr val="2E3192"/>
                </a:solidFill>
                <a:latin typeface="Cambria" pitchFamily="18" charset="0"/>
              </a:rPr>
              <a:t>)</a:t>
            </a:r>
            <a:endParaRPr lang="ru-RU" sz="1600" b="1" dirty="0">
              <a:solidFill>
                <a:srgbClr val="2E3192"/>
              </a:solidFill>
              <a:latin typeface="Cambria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 rot="5400000">
            <a:off x="5746752" y="1190420"/>
            <a:ext cx="746870" cy="1656188"/>
          </a:xfrm>
          <a:prstGeom prst="rect">
            <a:avLst/>
          </a:prstGeom>
          <a:solidFill>
            <a:srgbClr val="FF0000">
              <a:alpha val="31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2E3192"/>
                </a:solidFill>
                <a:latin typeface="Cambria" pitchFamily="18" charset="0"/>
              </a:rPr>
              <a:t>Национальные мониторинговые исследования</a:t>
            </a:r>
          </a:p>
        </p:txBody>
      </p:sp>
      <p:sp>
        <p:nvSpPr>
          <p:cNvPr id="33" name="Прямоугольник 32"/>
          <p:cNvSpPr/>
          <p:nvPr/>
        </p:nvSpPr>
        <p:spPr>
          <a:xfrm rot="5400000">
            <a:off x="3128662" y="932706"/>
            <a:ext cx="746870" cy="2139882"/>
          </a:xfrm>
          <a:prstGeom prst="rect">
            <a:avLst/>
          </a:prstGeom>
          <a:solidFill>
            <a:srgbClr val="00B050">
              <a:alpha val="31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2E3192"/>
                </a:solidFill>
                <a:latin typeface="Cambria" pitchFamily="18" charset="0"/>
              </a:rPr>
              <a:t>Международные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rgbClr val="2E3192"/>
                </a:solidFill>
                <a:latin typeface="Cambria" pitchFamily="18" charset="0"/>
              </a:rPr>
              <a:t>мониторинговые исследования</a:t>
            </a:r>
            <a:r>
              <a:rPr lang="en-US" sz="1400" b="1" dirty="0" smtClean="0">
                <a:solidFill>
                  <a:srgbClr val="2E3192"/>
                </a:solidFill>
                <a:latin typeface="Cambria" pitchFamily="18" charset="0"/>
              </a:rPr>
              <a:t> (PIRLS)</a:t>
            </a:r>
            <a:endParaRPr lang="ru-RU" sz="1400" b="1" dirty="0" smtClean="0">
              <a:solidFill>
                <a:srgbClr val="2E3192"/>
              </a:solidFill>
              <a:latin typeface="Cambria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5724142" y="2499745"/>
            <a:ext cx="792089" cy="1656182"/>
          </a:xfrm>
          <a:prstGeom prst="rect">
            <a:avLst/>
          </a:prstGeom>
          <a:solidFill>
            <a:srgbClr val="FF0000">
              <a:alpha val="31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2E3192"/>
                </a:solidFill>
                <a:latin typeface="Cambria" pitchFamily="18" charset="0"/>
              </a:rPr>
              <a:t>Национальные мониторинговые исследования</a:t>
            </a:r>
          </a:p>
        </p:txBody>
      </p:sp>
      <p:sp>
        <p:nvSpPr>
          <p:cNvPr id="35" name="Прямоугольник 34"/>
          <p:cNvSpPr/>
          <p:nvPr/>
        </p:nvSpPr>
        <p:spPr>
          <a:xfrm rot="5400000">
            <a:off x="2947940" y="2459829"/>
            <a:ext cx="792088" cy="1736039"/>
          </a:xfrm>
          <a:prstGeom prst="rect">
            <a:avLst/>
          </a:prstGeom>
          <a:solidFill>
            <a:srgbClr val="00B050">
              <a:alpha val="31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2E3192"/>
                </a:solidFill>
                <a:latin typeface="Cambria" pitchFamily="18" charset="0"/>
              </a:rPr>
              <a:t>Международные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rgbClr val="2E3192"/>
                </a:solidFill>
                <a:latin typeface="Cambria" pitchFamily="18" charset="0"/>
              </a:rPr>
              <a:t>мониторинговые исследования</a:t>
            </a:r>
            <a:br>
              <a:rPr lang="ru-RU" sz="1400" b="1" dirty="0" smtClean="0">
                <a:solidFill>
                  <a:srgbClr val="2E3192"/>
                </a:solidFill>
                <a:latin typeface="Cambria" pitchFamily="18" charset="0"/>
              </a:rPr>
            </a:br>
            <a:r>
              <a:rPr lang="ru-RU" sz="1400" b="1" dirty="0" smtClean="0">
                <a:solidFill>
                  <a:srgbClr val="2E3192"/>
                </a:solidFill>
                <a:latin typeface="Cambria" pitchFamily="18" charset="0"/>
              </a:rPr>
              <a:t>(</a:t>
            </a:r>
            <a:r>
              <a:rPr lang="en-US" sz="1400" b="1" dirty="0" smtClean="0">
                <a:solidFill>
                  <a:srgbClr val="2E3192"/>
                </a:solidFill>
                <a:latin typeface="Cambria" pitchFamily="18" charset="0"/>
              </a:rPr>
              <a:t>PISA</a:t>
            </a:r>
            <a:r>
              <a:rPr lang="ru-RU" sz="1400" b="1" dirty="0" smtClean="0">
                <a:solidFill>
                  <a:srgbClr val="2E3192"/>
                </a:solidFill>
                <a:latin typeface="Cambria" pitchFamily="18" charset="0"/>
              </a:rPr>
              <a:t>, </a:t>
            </a:r>
            <a:r>
              <a:rPr lang="en-US" sz="1400" b="1" dirty="0" smtClean="0">
                <a:solidFill>
                  <a:srgbClr val="2E3192"/>
                </a:solidFill>
                <a:latin typeface="Cambria" pitchFamily="18" charset="0"/>
              </a:rPr>
              <a:t>TIMSS</a:t>
            </a:r>
            <a:r>
              <a:rPr lang="ru-RU" sz="1400" b="1" dirty="0" smtClean="0">
                <a:solidFill>
                  <a:srgbClr val="2E3192"/>
                </a:solidFill>
                <a:latin typeface="Cambria" pitchFamily="18" charset="0"/>
              </a:rPr>
              <a:t>)</a:t>
            </a:r>
          </a:p>
        </p:txBody>
      </p:sp>
      <p:sp>
        <p:nvSpPr>
          <p:cNvPr id="36" name="Прямоугольник 35"/>
          <p:cNvSpPr/>
          <p:nvPr/>
        </p:nvSpPr>
        <p:spPr>
          <a:xfrm rot="5400000">
            <a:off x="3197336" y="3442077"/>
            <a:ext cx="749740" cy="2206771"/>
          </a:xfrm>
          <a:prstGeom prst="rect">
            <a:avLst/>
          </a:prstGeom>
          <a:solidFill>
            <a:srgbClr val="00B050">
              <a:alpha val="31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2E3192"/>
                </a:solidFill>
                <a:latin typeface="Cambria" pitchFamily="18" charset="0"/>
              </a:rPr>
              <a:t>Международные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rgbClr val="2E3192"/>
                </a:solidFill>
                <a:latin typeface="Cambria" pitchFamily="18" charset="0"/>
              </a:rPr>
              <a:t>мониторинговые исследования</a:t>
            </a:r>
            <a:r>
              <a:rPr lang="en-US" sz="1400" b="1" dirty="0" smtClean="0">
                <a:solidFill>
                  <a:srgbClr val="2E3192"/>
                </a:solidFill>
                <a:latin typeface="Cambria" pitchFamily="18" charset="0"/>
              </a:rPr>
              <a:t> (TIMSS)</a:t>
            </a:r>
            <a:endParaRPr lang="ru-RU" sz="1400" b="1" dirty="0" smtClean="0">
              <a:solidFill>
                <a:srgbClr val="2E3192"/>
              </a:solidFill>
              <a:latin typeface="Cambria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 rot="5400000">
            <a:off x="5756825" y="3728837"/>
            <a:ext cx="726723" cy="1656180"/>
          </a:xfrm>
          <a:prstGeom prst="rect">
            <a:avLst/>
          </a:prstGeom>
          <a:solidFill>
            <a:srgbClr val="FF0000">
              <a:alpha val="31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2E3192"/>
                </a:solidFill>
                <a:latin typeface="Cambria" pitchFamily="18" charset="0"/>
              </a:rPr>
              <a:t>Национальные мониторинговые исследования</a:t>
            </a:r>
          </a:p>
        </p:txBody>
      </p:sp>
      <p:sp>
        <p:nvSpPr>
          <p:cNvPr id="38" name="Прямоугольник 37"/>
          <p:cNvSpPr/>
          <p:nvPr/>
        </p:nvSpPr>
        <p:spPr>
          <a:xfrm rot="5400000">
            <a:off x="4360576" y="3003797"/>
            <a:ext cx="792088" cy="648072"/>
          </a:xfrm>
          <a:prstGeom prst="rect">
            <a:avLst/>
          </a:prstGeom>
          <a:solidFill>
            <a:srgbClr val="00B050">
              <a:alpha val="31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2E3192"/>
                </a:solidFill>
                <a:latin typeface="Cambria" pitchFamily="18" charset="0"/>
              </a:rPr>
              <a:t>ГИА-9</a:t>
            </a:r>
          </a:p>
        </p:txBody>
      </p:sp>
      <p:sp>
        <p:nvSpPr>
          <p:cNvPr id="39" name="Прямоугольник 38"/>
          <p:cNvSpPr/>
          <p:nvPr/>
        </p:nvSpPr>
        <p:spPr>
          <a:xfrm rot="5400000">
            <a:off x="4613486" y="4313725"/>
            <a:ext cx="749743" cy="463477"/>
          </a:xfrm>
          <a:prstGeom prst="rect">
            <a:avLst/>
          </a:prstGeom>
          <a:solidFill>
            <a:srgbClr val="00B050">
              <a:alpha val="31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2E3192"/>
                </a:solidFill>
                <a:latin typeface="Cambria" pitchFamily="18" charset="0"/>
              </a:rPr>
              <a:t>ЕГЭ</a:t>
            </a:r>
          </a:p>
        </p:txBody>
      </p:sp>
    </p:spTree>
    <p:extLst>
      <p:ext uri="{BB962C8B-B14F-4D97-AF65-F5344CB8AC3E}">
        <p14:creationId xmlns:p14="http://schemas.microsoft.com/office/powerpoint/2010/main" val="2528350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730661" y="1995612"/>
            <a:ext cx="220663" cy="215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835169" y="2103614"/>
            <a:ext cx="684213" cy="53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187485" y="1995541"/>
            <a:ext cx="288925" cy="460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105025" y="1852737"/>
            <a:ext cx="306388" cy="107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730661" y="1918708"/>
            <a:ext cx="220663" cy="215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835169" y="2103614"/>
            <a:ext cx="684213" cy="53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105025" y="1852737"/>
            <a:ext cx="306388" cy="107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392512" y="86943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545618" y="100369"/>
            <a:ext cx="74888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dirty="0" smtClean="0">
                <a:solidFill>
                  <a:srgbClr val="2E3192"/>
                </a:solidFill>
                <a:latin typeface="Cambria" pitchFamily="18" charset="0"/>
              </a:rPr>
              <a:t>Планируемые направления стандартизации </a:t>
            </a:r>
          </a:p>
          <a:p>
            <a:pPr>
              <a:defRPr/>
            </a:pPr>
            <a:r>
              <a:rPr lang="ru-RU" sz="2000" b="1" dirty="0" smtClean="0">
                <a:solidFill>
                  <a:srgbClr val="2E3192"/>
                </a:solidFill>
                <a:latin typeface="Cambria" pitchFamily="18" charset="0"/>
              </a:rPr>
              <a:t>оценочных процедур</a:t>
            </a:r>
            <a:endParaRPr lang="ru-RU" sz="2000" b="1" dirty="0">
              <a:solidFill>
                <a:srgbClr val="2E3192"/>
              </a:solidFill>
              <a:latin typeface="Cambria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2000" b="1" dirty="0">
              <a:solidFill>
                <a:srgbClr val="2E319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619673" y="987575"/>
            <a:ext cx="6355867" cy="772288"/>
          </a:xfrm>
          <a:prstGeom prst="rect">
            <a:avLst/>
          </a:prstGeom>
          <a:solidFill>
            <a:srgbClr val="B9CDE5">
              <a:alpha val="31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80000"/>
              </a:lnSpc>
            </a:pPr>
            <a:r>
              <a:rPr lang="ru-RU" sz="1600" b="1" dirty="0">
                <a:solidFill>
                  <a:srgbClr val="2E3192"/>
                </a:solidFill>
                <a:latin typeface="Cambria" pitchFamily="18" charset="0"/>
              </a:rPr>
              <a:t>П</a:t>
            </a:r>
            <a:r>
              <a:rPr lang="ru-RU" sz="1600" b="1" dirty="0" smtClean="0">
                <a:solidFill>
                  <a:srgbClr val="2E3192"/>
                </a:solidFill>
                <a:latin typeface="Cambria" pitchFamily="18" charset="0"/>
              </a:rPr>
              <a:t>ереход от </a:t>
            </a:r>
            <a:r>
              <a:rPr lang="ru-RU" sz="1600" b="1" dirty="0">
                <a:solidFill>
                  <a:srgbClr val="2E3192"/>
                </a:solidFill>
                <a:latin typeface="Cambria" pitchFamily="18" charset="0"/>
              </a:rPr>
              <a:t>методологии контроля качества к методологии </a:t>
            </a:r>
            <a:r>
              <a:rPr lang="ru-RU" sz="1600" b="1" dirty="0">
                <a:solidFill>
                  <a:srgbClr val="FF0000"/>
                </a:solidFill>
                <a:latin typeface="Cambria" pitchFamily="18" charset="0"/>
              </a:rPr>
              <a:t>управления качеством образования </a:t>
            </a:r>
            <a:r>
              <a:rPr lang="ru-RU" sz="1600" b="1" dirty="0">
                <a:solidFill>
                  <a:srgbClr val="2E3192"/>
                </a:solidFill>
                <a:latin typeface="Cambria" pitchFamily="18" charset="0"/>
              </a:rPr>
              <a:t>на основе применения корректных оценочных </a:t>
            </a:r>
            <a:r>
              <a:rPr lang="ru-RU" sz="1600" b="1" dirty="0" smtClean="0">
                <a:solidFill>
                  <a:srgbClr val="2E3192"/>
                </a:solidFill>
                <a:latin typeface="Cambria" pitchFamily="18" charset="0"/>
              </a:rPr>
              <a:t>процедур</a:t>
            </a:r>
            <a:endParaRPr lang="ru-RU" sz="1600" b="1" dirty="0">
              <a:solidFill>
                <a:srgbClr val="2E3192"/>
              </a:solidFill>
              <a:latin typeface="Cambria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619673" y="2103564"/>
            <a:ext cx="6355867" cy="1007045"/>
          </a:xfrm>
          <a:prstGeom prst="rect">
            <a:avLst/>
          </a:prstGeom>
          <a:solidFill>
            <a:srgbClr val="B9CDE5">
              <a:alpha val="31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80000"/>
              </a:lnSpc>
            </a:pPr>
            <a:r>
              <a:rPr lang="ru-RU" sz="1600" b="1" dirty="0" smtClean="0">
                <a:solidFill>
                  <a:srgbClr val="2E3192"/>
                </a:solidFill>
                <a:latin typeface="Cambria" pitchFamily="18" charset="0"/>
              </a:rPr>
              <a:t>Установление </a:t>
            </a:r>
            <a:r>
              <a:rPr lang="ru-RU" sz="1600" b="1" dirty="0" smtClean="0">
                <a:solidFill>
                  <a:srgbClr val="FF0000"/>
                </a:solidFill>
                <a:latin typeface="Cambria" pitchFamily="18" charset="0"/>
              </a:rPr>
              <a:t>конечного </a:t>
            </a:r>
            <a:r>
              <a:rPr lang="ru-RU" sz="1600" b="1" dirty="0">
                <a:solidFill>
                  <a:srgbClr val="FF0000"/>
                </a:solidFill>
                <a:latin typeface="Cambria" pitchFamily="18" charset="0"/>
              </a:rPr>
              <a:t>перечня оценочных </a:t>
            </a:r>
            <a:r>
              <a:rPr lang="ru-RU" sz="1600" b="1" dirty="0" smtClean="0">
                <a:solidFill>
                  <a:srgbClr val="FF0000"/>
                </a:solidFill>
                <a:latin typeface="Cambria" pitchFamily="18" charset="0"/>
              </a:rPr>
              <a:t>процедур</a:t>
            </a:r>
            <a:r>
              <a:rPr lang="ru-RU" sz="1600" b="1" dirty="0" smtClean="0">
                <a:solidFill>
                  <a:srgbClr val="2E3192"/>
                </a:solidFill>
                <a:latin typeface="Cambria" pitchFamily="18" charset="0"/>
              </a:rPr>
              <a:t>, </a:t>
            </a:r>
            <a:br>
              <a:rPr lang="ru-RU" sz="1600" b="1" dirty="0" smtClean="0">
                <a:solidFill>
                  <a:srgbClr val="2E3192"/>
                </a:solidFill>
                <a:latin typeface="Cambria" pitchFamily="18" charset="0"/>
              </a:rPr>
            </a:br>
            <a:r>
              <a:rPr lang="ru-RU" sz="1600" b="1" dirty="0" smtClean="0">
                <a:solidFill>
                  <a:srgbClr val="2E3192"/>
                </a:solidFill>
                <a:latin typeface="Cambria" pitchFamily="18" charset="0"/>
              </a:rPr>
              <a:t>а также стандартов </a:t>
            </a:r>
            <a:r>
              <a:rPr lang="ru-RU" sz="1600" b="1" dirty="0">
                <a:solidFill>
                  <a:srgbClr val="2E3192"/>
                </a:solidFill>
                <a:latin typeface="Cambria" pitchFamily="18" charset="0"/>
              </a:rPr>
              <a:t>оценочных процедур, включающих требования к интерпретации и оценке измерительных материалов и результатов оценочных </a:t>
            </a:r>
            <a:r>
              <a:rPr lang="ru-RU" sz="1600" b="1" dirty="0" smtClean="0">
                <a:solidFill>
                  <a:srgbClr val="2E3192"/>
                </a:solidFill>
                <a:latin typeface="Cambria" pitchFamily="18" charset="0"/>
              </a:rPr>
              <a:t>процедур</a:t>
            </a:r>
            <a:endParaRPr lang="ru-RU" sz="1600" b="1" dirty="0">
              <a:solidFill>
                <a:srgbClr val="2E3192"/>
              </a:solidFill>
              <a:latin typeface="Cambria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565927" y="3435846"/>
            <a:ext cx="6409613" cy="1296144"/>
          </a:xfrm>
          <a:prstGeom prst="rect">
            <a:avLst/>
          </a:prstGeom>
          <a:solidFill>
            <a:srgbClr val="B9CDE5">
              <a:alpha val="31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sz="1600" b="1" dirty="0" smtClean="0">
              <a:solidFill>
                <a:srgbClr val="2E3192"/>
              </a:solidFill>
              <a:latin typeface="Cambria" pitchFamily="18" charset="0"/>
            </a:endParaRPr>
          </a:p>
          <a:p>
            <a:pPr>
              <a:defRPr/>
            </a:pPr>
            <a:r>
              <a:rPr lang="ru-RU" sz="1600" b="1" dirty="0" smtClean="0">
                <a:solidFill>
                  <a:srgbClr val="2E3192"/>
                </a:solidFill>
                <a:latin typeface="Cambria" pitchFamily="18" charset="0"/>
              </a:rPr>
              <a:t>Установление стандартов </a:t>
            </a:r>
            <a:r>
              <a:rPr lang="ru-RU" sz="1600" b="1" dirty="0">
                <a:solidFill>
                  <a:srgbClr val="FF0000"/>
                </a:solidFill>
                <a:latin typeface="Cambria" pitchFamily="18" charset="0"/>
              </a:rPr>
              <a:t>архитектур систем сбора, хранения и обработки данных о качестве системы общего образования</a:t>
            </a:r>
            <a:r>
              <a:rPr lang="ru-RU" sz="1600" b="1" dirty="0">
                <a:solidFill>
                  <a:srgbClr val="2E3192"/>
                </a:solidFill>
                <a:latin typeface="Cambria" pitchFamily="18" charset="0"/>
              </a:rPr>
              <a:t>, </a:t>
            </a:r>
            <a:r>
              <a:rPr lang="ru-RU" sz="1600" b="1" dirty="0" smtClean="0">
                <a:solidFill>
                  <a:srgbClr val="2E3192"/>
                </a:solidFill>
                <a:latin typeface="Cambria" pitchFamily="18" charset="0"/>
              </a:rPr>
              <a:t/>
            </a:r>
            <a:br>
              <a:rPr lang="ru-RU" sz="1600" b="1" dirty="0" smtClean="0">
                <a:solidFill>
                  <a:srgbClr val="2E3192"/>
                </a:solidFill>
                <a:latin typeface="Cambria" pitchFamily="18" charset="0"/>
              </a:rPr>
            </a:br>
            <a:r>
              <a:rPr lang="ru-RU" sz="1600" b="1" dirty="0" smtClean="0">
                <a:solidFill>
                  <a:srgbClr val="2E3192"/>
                </a:solidFill>
                <a:latin typeface="Cambria" pitchFamily="18" charset="0"/>
              </a:rPr>
              <a:t>а </a:t>
            </a:r>
            <a:r>
              <a:rPr lang="ru-RU" sz="1600" b="1" dirty="0">
                <a:solidFill>
                  <a:srgbClr val="2E3192"/>
                </a:solidFill>
                <a:latin typeface="Cambria" pitchFamily="18" charset="0"/>
              </a:rPr>
              <a:t>также интерпретации </a:t>
            </a:r>
            <a:r>
              <a:rPr lang="ru-RU" sz="1600" b="1" dirty="0" smtClean="0">
                <a:solidFill>
                  <a:srgbClr val="2E3192"/>
                </a:solidFill>
                <a:latin typeface="Cambria" pitchFamily="18" charset="0"/>
              </a:rPr>
              <a:t>информации</a:t>
            </a:r>
            <a:r>
              <a:rPr lang="ru-RU" sz="1600" b="1" dirty="0">
                <a:solidFill>
                  <a:srgbClr val="2E3192"/>
                </a:solidFill>
                <a:latin typeface="Cambria" pitchFamily="18" charset="0"/>
              </a:rPr>
              <a:t>, </a:t>
            </a:r>
            <a:r>
              <a:rPr lang="ru-RU" sz="1600" b="1" dirty="0" smtClean="0">
                <a:solidFill>
                  <a:srgbClr val="2E3192"/>
                </a:solidFill>
                <a:latin typeface="Cambria" pitchFamily="18" charset="0"/>
              </a:rPr>
              <a:t>получаемой для </a:t>
            </a:r>
            <a:r>
              <a:rPr lang="ru-RU" sz="1600" b="1" dirty="0">
                <a:solidFill>
                  <a:srgbClr val="2E3192"/>
                </a:solidFill>
                <a:latin typeface="Cambria" pitchFamily="18" charset="0"/>
              </a:rPr>
              <a:t>оценки качества образования</a:t>
            </a:r>
          </a:p>
          <a:p>
            <a:pPr>
              <a:defRPr/>
            </a:pPr>
            <a:endParaRPr lang="ru-RU" sz="1600" b="1" dirty="0">
              <a:solidFill>
                <a:srgbClr val="2E3192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710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908175" y="2338389"/>
            <a:ext cx="1079500" cy="107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730661" y="1779589"/>
            <a:ext cx="220663" cy="215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208569" y="2041525"/>
            <a:ext cx="669925" cy="215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835169" y="1887591"/>
            <a:ext cx="684213" cy="53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187485" y="1995541"/>
            <a:ext cx="288925" cy="460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105025" y="1636713"/>
            <a:ext cx="306388" cy="107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403648" y="51470"/>
            <a:ext cx="9036496" cy="707886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dirty="0" smtClean="0">
                <a:solidFill>
                  <a:srgbClr val="2E3192"/>
                </a:solidFill>
                <a:latin typeface="Cambria" pitchFamily="18" charset="0"/>
              </a:rPr>
              <a:t>Первоочередные мероприятия </a:t>
            </a:r>
            <a:br>
              <a:rPr lang="ru-RU" sz="2000" b="1" dirty="0" smtClean="0">
                <a:solidFill>
                  <a:srgbClr val="2E3192"/>
                </a:solidFill>
                <a:latin typeface="Cambria" pitchFamily="18" charset="0"/>
              </a:rPr>
            </a:br>
            <a:r>
              <a:rPr lang="ru-RU" sz="2000" b="1" dirty="0" smtClean="0">
                <a:solidFill>
                  <a:srgbClr val="2E3192"/>
                </a:solidFill>
                <a:latin typeface="Cambria" pitchFamily="18" charset="0"/>
              </a:rPr>
              <a:t>по развитию оценочных процедур</a:t>
            </a:r>
            <a:endParaRPr lang="ru-RU" sz="2000" b="1" dirty="0">
              <a:solidFill>
                <a:srgbClr val="2E3192"/>
              </a:solidFill>
              <a:latin typeface="Cambria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547664" y="1173647"/>
            <a:ext cx="7272808" cy="389991"/>
          </a:xfrm>
          <a:prstGeom prst="rect">
            <a:avLst/>
          </a:prstGeom>
          <a:solidFill>
            <a:srgbClr val="B9CDE5">
              <a:alpha val="31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srgbClr val="FF0000"/>
                </a:solidFill>
                <a:latin typeface="Cambria" pitchFamily="18" charset="0"/>
              </a:rPr>
              <a:t>Совершенствование контрольно-надзорной деятельности</a:t>
            </a:r>
            <a:endParaRPr lang="ru-RU" sz="1600" b="1" i="1" dirty="0"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547664" y="3147815"/>
            <a:ext cx="7272808" cy="424905"/>
          </a:xfrm>
          <a:prstGeom prst="rect">
            <a:avLst/>
          </a:prstGeom>
          <a:solidFill>
            <a:srgbClr val="B9CDE5">
              <a:alpha val="31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srgbClr val="FF0000"/>
                </a:solidFill>
                <a:latin typeface="Cambria" pitchFamily="18" charset="0"/>
              </a:rPr>
              <a:t>НИКО - национальные исследования (мониторинги) качества образования (</a:t>
            </a:r>
            <a:r>
              <a:rPr lang="ru-RU" sz="1600" b="1" dirty="0" err="1" smtClean="0">
                <a:solidFill>
                  <a:srgbClr val="FF0000"/>
                </a:solidFill>
                <a:latin typeface="Cambria" pitchFamily="18" charset="0"/>
              </a:rPr>
              <a:t>деперсонифицированные</a:t>
            </a:r>
            <a:r>
              <a:rPr lang="ru-RU" sz="1600" b="1" dirty="0" smtClean="0">
                <a:solidFill>
                  <a:srgbClr val="FF0000"/>
                </a:solidFill>
                <a:latin typeface="Cambria" pitchFamily="18" charset="0"/>
              </a:rPr>
              <a:t> результаты)</a:t>
            </a:r>
            <a:endParaRPr lang="ru-RU" sz="1600" b="1" dirty="0"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547664" y="1636757"/>
            <a:ext cx="1584176" cy="1411493"/>
          </a:xfrm>
          <a:prstGeom prst="rect">
            <a:avLst/>
          </a:prstGeom>
          <a:solidFill>
            <a:srgbClr val="B9CDE5">
              <a:alpha val="31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rgbClr val="2E3192"/>
                </a:solidFill>
                <a:latin typeface="Cambria" pitchFamily="18" charset="0"/>
              </a:rPr>
              <a:t>Привлечение экспертов, </a:t>
            </a:r>
            <a:br>
              <a:rPr lang="ru-RU" sz="1600" b="1" dirty="0">
                <a:solidFill>
                  <a:srgbClr val="2E3192"/>
                </a:solidFill>
                <a:latin typeface="Cambria" pitchFamily="18" charset="0"/>
              </a:rPr>
            </a:br>
            <a:r>
              <a:rPr lang="ru-RU" sz="1600" b="1" dirty="0">
                <a:solidFill>
                  <a:srgbClr val="2E3192"/>
                </a:solidFill>
                <a:latin typeface="Cambria" pitchFamily="18" charset="0"/>
              </a:rPr>
              <a:t>директоров лучших школ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271404" y="1642856"/>
            <a:ext cx="2549068" cy="1432950"/>
          </a:xfrm>
          <a:prstGeom prst="rect">
            <a:avLst/>
          </a:prstGeom>
          <a:solidFill>
            <a:srgbClr val="B9CDE5">
              <a:alpha val="31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srgbClr val="2E3192"/>
                </a:solidFill>
                <a:latin typeface="Cambria" pitchFamily="18" charset="0"/>
              </a:rPr>
              <a:t>Мероприятия по совершенствованию региональных</a:t>
            </a:r>
          </a:p>
          <a:p>
            <a:pPr algn="ctr">
              <a:defRPr/>
            </a:pPr>
            <a:r>
              <a:rPr lang="ru-RU" sz="1600" b="1" dirty="0" smtClean="0">
                <a:solidFill>
                  <a:srgbClr val="2E3192"/>
                </a:solidFill>
                <a:latin typeface="Cambria" pitchFamily="18" charset="0"/>
              </a:rPr>
              <a:t> систем образования</a:t>
            </a:r>
            <a:endParaRPr lang="ru-RU" sz="1600" b="1" dirty="0">
              <a:solidFill>
                <a:srgbClr val="2E3192"/>
              </a:solidFill>
              <a:latin typeface="Cambria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266755" y="1642901"/>
            <a:ext cx="2747645" cy="1405349"/>
          </a:xfrm>
          <a:prstGeom prst="rect">
            <a:avLst/>
          </a:prstGeom>
          <a:solidFill>
            <a:srgbClr val="B9CDE5">
              <a:alpha val="31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srgbClr val="2E3192"/>
                </a:solidFill>
                <a:latin typeface="Cambria" pitchFamily="18" charset="0"/>
              </a:rPr>
              <a:t>Введение института федеральных</a:t>
            </a:r>
          </a:p>
          <a:p>
            <a:pPr algn="ctr">
              <a:defRPr/>
            </a:pPr>
            <a:r>
              <a:rPr lang="ru-RU" sz="1600" b="1" dirty="0" smtClean="0">
                <a:solidFill>
                  <a:srgbClr val="2E3192"/>
                </a:solidFill>
                <a:latin typeface="Cambria" pitchFamily="18" charset="0"/>
              </a:rPr>
              <a:t>государственных инспекторов</a:t>
            </a:r>
            <a:endParaRPr lang="ru-RU" sz="1600" b="1" dirty="0">
              <a:solidFill>
                <a:srgbClr val="2E3192"/>
              </a:solidFill>
              <a:latin typeface="Cambria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547664" y="3651870"/>
            <a:ext cx="7272808" cy="1080120"/>
          </a:xfrm>
          <a:prstGeom prst="rect">
            <a:avLst/>
          </a:prstGeom>
          <a:solidFill>
            <a:srgbClr val="B9CDE5">
              <a:alpha val="31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 algn="ctr">
              <a:defRPr/>
            </a:pPr>
            <a:endParaRPr lang="ru-RU" sz="1600" b="1" dirty="0" smtClean="0">
              <a:solidFill>
                <a:srgbClr val="2E3192"/>
              </a:solidFill>
              <a:latin typeface="Cambria" pitchFamily="18" charset="0"/>
            </a:endParaRPr>
          </a:p>
          <a:p>
            <a:pPr lvl="1" algn="ctr">
              <a:defRPr/>
            </a:pPr>
            <a:r>
              <a:rPr lang="ru-RU" sz="1600" b="1" dirty="0" smtClean="0">
                <a:solidFill>
                  <a:srgbClr val="2E3192"/>
                </a:solidFill>
                <a:latin typeface="Cambria" pitchFamily="18" charset="0"/>
              </a:rPr>
              <a:t> </a:t>
            </a:r>
            <a:endParaRPr lang="ru-RU" sz="1600" b="1" dirty="0">
              <a:solidFill>
                <a:srgbClr val="2E3192"/>
              </a:solidFill>
              <a:latin typeface="Cambria" pitchFamily="18" charset="0"/>
            </a:endParaRPr>
          </a:p>
          <a:p>
            <a:pPr lvl="1" algn="ctr">
              <a:defRPr/>
            </a:pPr>
            <a:endParaRPr lang="ru-RU" sz="1400" b="1" dirty="0" smtClean="0">
              <a:solidFill>
                <a:srgbClr val="2E3192"/>
              </a:solidFill>
              <a:latin typeface="Cambria" pitchFamily="18" charset="0"/>
            </a:endParaRPr>
          </a:p>
          <a:p>
            <a:pPr lvl="1" algn="ctr">
              <a:defRPr/>
            </a:pPr>
            <a:r>
              <a:rPr lang="ru-RU" sz="1400" b="1" dirty="0" smtClean="0">
                <a:solidFill>
                  <a:srgbClr val="2E3192"/>
                </a:solidFill>
                <a:latin typeface="Cambria" pitchFamily="18" charset="0"/>
              </a:rPr>
              <a:t>График:</a:t>
            </a:r>
          </a:p>
          <a:p>
            <a:pPr lvl="1" algn="ctr">
              <a:defRPr/>
            </a:pPr>
            <a:r>
              <a:rPr lang="ru-RU" sz="1400" b="1" dirty="0" smtClean="0">
                <a:solidFill>
                  <a:srgbClr val="2E3192"/>
                </a:solidFill>
                <a:latin typeface="Cambria" pitchFamily="18" charset="0"/>
              </a:rPr>
              <a:t>28 </a:t>
            </a:r>
            <a:r>
              <a:rPr lang="ru-RU" sz="1400" b="1" dirty="0">
                <a:solidFill>
                  <a:srgbClr val="2E3192"/>
                </a:solidFill>
                <a:latin typeface="Cambria" pitchFamily="18" charset="0"/>
              </a:rPr>
              <a:t>октября 2014 г</a:t>
            </a:r>
            <a:r>
              <a:rPr lang="ru-RU" sz="1400" b="1" dirty="0" smtClean="0">
                <a:solidFill>
                  <a:srgbClr val="2E3192"/>
                </a:solidFill>
                <a:latin typeface="Cambria" pitchFamily="18" charset="0"/>
              </a:rPr>
              <a:t>. – математика (</a:t>
            </a:r>
            <a:r>
              <a:rPr lang="ru-RU" sz="1400" b="1" dirty="0">
                <a:solidFill>
                  <a:srgbClr val="2E3192"/>
                </a:solidFill>
                <a:latin typeface="Cambria" pitchFamily="18" charset="0"/>
              </a:rPr>
              <a:t>5-7 классы </a:t>
            </a:r>
            <a:r>
              <a:rPr lang="ru-RU" sz="1400" b="1" dirty="0" smtClean="0">
                <a:solidFill>
                  <a:srgbClr val="2E3192"/>
                </a:solidFill>
                <a:latin typeface="Cambria" pitchFamily="18" charset="0"/>
              </a:rPr>
              <a:t>)</a:t>
            </a:r>
          </a:p>
          <a:p>
            <a:pPr lvl="1" algn="ctr">
              <a:defRPr/>
            </a:pPr>
            <a:r>
              <a:rPr lang="ru-RU" sz="1400" b="1" dirty="0" smtClean="0">
                <a:solidFill>
                  <a:srgbClr val="2E3192"/>
                </a:solidFill>
                <a:latin typeface="Cambria" pitchFamily="18" charset="0"/>
              </a:rPr>
              <a:t>14 апреля </a:t>
            </a:r>
            <a:r>
              <a:rPr lang="ru-RU" sz="1400" b="1" dirty="0">
                <a:solidFill>
                  <a:srgbClr val="2E3192"/>
                </a:solidFill>
                <a:latin typeface="Cambria" pitchFamily="18" charset="0"/>
              </a:rPr>
              <a:t>2015 г</a:t>
            </a:r>
            <a:r>
              <a:rPr lang="ru-RU" sz="1400" b="1" dirty="0" smtClean="0">
                <a:solidFill>
                  <a:srgbClr val="2E3192"/>
                </a:solidFill>
                <a:latin typeface="Cambria" pitchFamily="18" charset="0"/>
              </a:rPr>
              <a:t>. – русский язык (4 класс)</a:t>
            </a:r>
            <a:r>
              <a:rPr lang="ru-RU" sz="1400" b="1" dirty="0">
                <a:solidFill>
                  <a:srgbClr val="2E3192"/>
                </a:solidFill>
                <a:latin typeface="Cambria" pitchFamily="18" charset="0"/>
              </a:rPr>
              <a:t> </a:t>
            </a:r>
            <a:endParaRPr lang="ru-RU" sz="1400" b="1" dirty="0" smtClean="0">
              <a:solidFill>
                <a:srgbClr val="2E3192"/>
              </a:solidFill>
              <a:latin typeface="Cambria" pitchFamily="18" charset="0"/>
            </a:endParaRPr>
          </a:p>
          <a:p>
            <a:pPr lvl="1" algn="ctr">
              <a:defRPr/>
            </a:pPr>
            <a:r>
              <a:rPr lang="ru-RU" sz="1400" b="1" dirty="0" smtClean="0">
                <a:solidFill>
                  <a:srgbClr val="2E3192"/>
                </a:solidFill>
                <a:latin typeface="Cambria" pitchFamily="18" charset="0"/>
              </a:rPr>
              <a:t>октябрь </a:t>
            </a:r>
            <a:r>
              <a:rPr lang="ru-RU" sz="1400" b="1" dirty="0">
                <a:solidFill>
                  <a:srgbClr val="2E3192"/>
                </a:solidFill>
                <a:latin typeface="Cambria" pitchFamily="18" charset="0"/>
              </a:rPr>
              <a:t>2015 г</a:t>
            </a:r>
            <a:r>
              <a:rPr lang="ru-RU" sz="1400" b="1" dirty="0" smtClean="0">
                <a:solidFill>
                  <a:srgbClr val="2E3192"/>
                </a:solidFill>
                <a:latin typeface="Cambria" pitchFamily="18" charset="0"/>
              </a:rPr>
              <a:t>. – информатика, </a:t>
            </a:r>
            <a:r>
              <a:rPr lang="ru-RU" sz="1400" b="1" dirty="0">
                <a:solidFill>
                  <a:srgbClr val="2E3192"/>
                </a:solidFill>
                <a:latin typeface="Cambria" pitchFamily="18" charset="0"/>
              </a:rPr>
              <a:t>ИКТ </a:t>
            </a:r>
            <a:r>
              <a:rPr lang="ru-RU" sz="1400" b="1" dirty="0" smtClean="0">
                <a:solidFill>
                  <a:srgbClr val="2E3192"/>
                </a:solidFill>
                <a:latin typeface="Cambria" pitchFamily="18" charset="0"/>
              </a:rPr>
              <a:t>(8-9 классы)</a:t>
            </a:r>
            <a:endParaRPr lang="ru-RU" sz="1400" b="1" u="sng" dirty="0">
              <a:solidFill>
                <a:srgbClr val="2E3192"/>
              </a:solidFill>
              <a:latin typeface="Cambria" pitchFamily="18" charset="0"/>
            </a:endParaRPr>
          </a:p>
          <a:p>
            <a:pPr algn="ctr">
              <a:defRPr/>
            </a:pPr>
            <a:r>
              <a:rPr lang="ru-RU" sz="1400" b="1" dirty="0" smtClean="0">
                <a:solidFill>
                  <a:srgbClr val="2E3192"/>
                </a:solidFill>
                <a:latin typeface="Cambria" pitchFamily="18" charset="0"/>
              </a:rPr>
              <a:t>……</a:t>
            </a:r>
          </a:p>
          <a:p>
            <a:pPr lvl="1" algn="ctr">
              <a:defRPr/>
            </a:pPr>
            <a:endParaRPr lang="ru-RU" sz="1600" b="1" dirty="0" smtClean="0">
              <a:solidFill>
                <a:srgbClr val="2E3192"/>
              </a:solidFill>
              <a:latin typeface="Cambria" pitchFamily="18" charset="0"/>
            </a:endParaRPr>
          </a:p>
          <a:p>
            <a:pPr lvl="1" algn="ctr">
              <a:defRPr/>
            </a:pPr>
            <a:endParaRPr lang="ru-RU" sz="1600" b="1" dirty="0" smtClean="0">
              <a:solidFill>
                <a:srgbClr val="2E3192"/>
              </a:solidFill>
              <a:latin typeface="Cambria" pitchFamily="18" charset="0"/>
            </a:endParaRPr>
          </a:p>
          <a:p>
            <a:pPr lvl="1" algn="ctr">
              <a:defRPr/>
            </a:pPr>
            <a:endParaRPr lang="ru-RU" sz="1600" b="1" dirty="0">
              <a:solidFill>
                <a:srgbClr val="2E3192"/>
              </a:solidFill>
              <a:latin typeface="Cambria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547664" y="4848984"/>
            <a:ext cx="7272808" cy="194995"/>
          </a:xfrm>
          <a:prstGeom prst="rect">
            <a:avLst/>
          </a:prstGeom>
          <a:solidFill>
            <a:srgbClr val="B9CDE5">
              <a:alpha val="31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i="1" dirty="0">
                <a:solidFill>
                  <a:srgbClr val="2E3192"/>
                </a:solidFill>
                <a:latin typeface="Cambria" pitchFamily="18" charset="0"/>
              </a:rPr>
              <a:t>Учет тенденций международных исследований</a:t>
            </a:r>
          </a:p>
        </p:txBody>
      </p:sp>
    </p:spTree>
    <p:extLst>
      <p:ext uri="{BB962C8B-B14F-4D97-AF65-F5344CB8AC3E}">
        <p14:creationId xmlns:p14="http://schemas.microsoft.com/office/powerpoint/2010/main" val="1666610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908175" y="2338389"/>
            <a:ext cx="1079500" cy="107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730661" y="1779589"/>
            <a:ext cx="220663" cy="215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208553" y="2041525"/>
            <a:ext cx="669925" cy="215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835169" y="1887583"/>
            <a:ext cx="684213" cy="53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187485" y="1995533"/>
            <a:ext cx="288925" cy="460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105025" y="1636713"/>
            <a:ext cx="306388" cy="107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08552" name="Подзаголовок 4"/>
          <p:cNvSpPr txBox="1">
            <a:spLocks/>
          </p:cNvSpPr>
          <p:nvPr/>
        </p:nvSpPr>
        <p:spPr bwMode="auto">
          <a:xfrm>
            <a:off x="758825" y="331797"/>
            <a:ext cx="7126288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20000"/>
              </a:spcBef>
              <a:buFont typeface="Arial" charset="0"/>
              <a:buNone/>
            </a:pPr>
            <a:endParaRPr lang="ru-RU" sz="2000" b="1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358402" y="1150488"/>
            <a:ext cx="7345759" cy="3910930"/>
          </a:xfrm>
          <a:prstGeom prst="rect">
            <a:avLst/>
          </a:prstGeom>
          <a:solidFill>
            <a:srgbClr val="B9CDE5">
              <a:alpha val="31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 algn="just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600" b="1" dirty="0" smtClean="0">
                <a:solidFill>
                  <a:srgbClr val="2E3192"/>
                </a:solidFill>
                <a:latin typeface="Cambria" pitchFamily="18" charset="0"/>
              </a:rPr>
              <a:t> </a:t>
            </a:r>
            <a:r>
              <a:rPr lang="ru-RU" sz="1300" b="1" dirty="0">
                <a:solidFill>
                  <a:srgbClr val="2E3192"/>
                </a:solidFill>
                <a:latin typeface="Cambria" pitchFamily="18" charset="0"/>
              </a:rPr>
              <a:t>социологический </a:t>
            </a:r>
            <a:r>
              <a:rPr lang="ru-RU" sz="1300" b="1" dirty="0" smtClean="0">
                <a:solidFill>
                  <a:srgbClr val="2E3192"/>
                </a:solidFill>
                <a:latin typeface="Cambria" pitchFamily="18" charset="0"/>
              </a:rPr>
              <a:t>опрос учителей </a:t>
            </a:r>
            <a:r>
              <a:rPr lang="ru-RU" sz="1300" b="1" dirty="0">
                <a:solidFill>
                  <a:srgbClr val="2E3192"/>
                </a:solidFill>
                <a:latin typeface="Cambria" pitchFamily="18" charset="0"/>
              </a:rPr>
              <a:t>в субъектах </a:t>
            </a:r>
            <a:r>
              <a:rPr lang="ru-RU" sz="1300" b="1" dirty="0" smtClean="0">
                <a:solidFill>
                  <a:srgbClr val="2E3192"/>
                </a:solidFill>
                <a:latin typeface="Cambria" pitchFamily="18" charset="0"/>
              </a:rPr>
              <a:t>Российской Федерации на соответствие их компетенций </a:t>
            </a:r>
            <a:r>
              <a:rPr lang="ru-RU" sz="1300" b="1" dirty="0">
                <a:solidFill>
                  <a:srgbClr val="2E3192"/>
                </a:solidFill>
                <a:latin typeface="Cambria" pitchFamily="18" charset="0"/>
              </a:rPr>
              <a:t>Историко-культурному </a:t>
            </a:r>
            <a:r>
              <a:rPr lang="ru-RU" sz="1300" b="1" dirty="0" smtClean="0">
                <a:solidFill>
                  <a:srgbClr val="2E3192"/>
                </a:solidFill>
                <a:latin typeface="Cambria" pitchFamily="18" charset="0"/>
              </a:rPr>
              <a:t>стандарту</a:t>
            </a:r>
          </a:p>
          <a:p>
            <a:pPr marL="171450" indent="-171450" algn="just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300" b="1" u="sng" dirty="0" smtClean="0">
                <a:solidFill>
                  <a:srgbClr val="FF0000"/>
                </a:solidFill>
                <a:latin typeface="Cambria" pitchFamily="18" charset="0"/>
              </a:rPr>
              <a:t>Результаты блиц-опроса 17-18 ноября 2014 г. (</a:t>
            </a:r>
            <a:r>
              <a:rPr lang="ru-RU" sz="1300" b="1" u="sng" dirty="0">
                <a:solidFill>
                  <a:srgbClr val="FF0000"/>
                </a:solidFill>
                <a:latin typeface="Cambria" pitchFamily="18" charset="0"/>
              </a:rPr>
              <a:t>168 учителей из 78 субъектов РФ</a:t>
            </a:r>
            <a:r>
              <a:rPr lang="ru-RU" sz="1300" b="1" u="sng" dirty="0" smtClean="0">
                <a:solidFill>
                  <a:srgbClr val="FF0000"/>
                </a:solidFill>
                <a:latin typeface="Cambria" pitchFamily="18" charset="0"/>
              </a:rPr>
              <a:t>):</a:t>
            </a:r>
          </a:p>
          <a:p>
            <a:pPr marL="171450" indent="-171450" algn="just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300" b="1" dirty="0" smtClean="0">
                <a:solidFill>
                  <a:srgbClr val="FF0000"/>
                </a:solidFill>
                <a:latin typeface="Cambria" pitchFamily="18" charset="0"/>
              </a:rPr>
              <a:t>55,6%</a:t>
            </a:r>
            <a:r>
              <a:rPr lang="ru-RU" sz="1300" b="1" dirty="0" smtClean="0">
                <a:solidFill>
                  <a:srgbClr val="2E3192"/>
                </a:solidFill>
                <a:latin typeface="Cambria" pitchFamily="18" charset="0"/>
              </a:rPr>
              <a:t> участников опроса полностью познакомились </a:t>
            </a:r>
            <a:r>
              <a:rPr lang="ru-RU" sz="1300" b="1" dirty="0" smtClean="0">
                <a:solidFill>
                  <a:srgbClr val="FF0000"/>
                </a:solidFill>
                <a:latin typeface="Cambria" pitchFamily="18" charset="0"/>
              </a:rPr>
              <a:t>с содержанием Концепции нового УМК по отечественной истории</a:t>
            </a:r>
            <a:r>
              <a:rPr lang="en-US" sz="1300" b="1" dirty="0" smtClean="0">
                <a:solidFill>
                  <a:srgbClr val="2E3192"/>
                </a:solidFill>
                <a:latin typeface="Cambria" pitchFamily="18" charset="0"/>
              </a:rPr>
              <a:t>;</a:t>
            </a:r>
          </a:p>
          <a:p>
            <a:pPr marL="171450" indent="-171450" algn="just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300" b="1" dirty="0" smtClean="0">
                <a:solidFill>
                  <a:srgbClr val="FF0000"/>
                </a:solidFill>
                <a:latin typeface="Cambria" pitchFamily="18" charset="0"/>
              </a:rPr>
              <a:t>72,2%</a:t>
            </a:r>
            <a:r>
              <a:rPr lang="ru-RU" sz="1300" b="1" dirty="0" smtClean="0">
                <a:solidFill>
                  <a:srgbClr val="2E3192"/>
                </a:solidFill>
                <a:latin typeface="Cambria" pitchFamily="18" charset="0"/>
              </a:rPr>
              <a:t> </a:t>
            </a:r>
            <a:r>
              <a:rPr lang="ru-RU" sz="1300" b="1" dirty="0">
                <a:solidFill>
                  <a:srgbClr val="2E3192"/>
                </a:solidFill>
                <a:latin typeface="Cambria" pitchFamily="18" charset="0"/>
              </a:rPr>
              <a:t>участников опроса полностью познакомились </a:t>
            </a:r>
            <a:r>
              <a:rPr lang="ru-RU" sz="1300" b="1" dirty="0">
                <a:solidFill>
                  <a:srgbClr val="FF0000"/>
                </a:solidFill>
                <a:latin typeface="Cambria" pitchFamily="18" charset="0"/>
              </a:rPr>
              <a:t>с содержанием </a:t>
            </a:r>
            <a:r>
              <a:rPr lang="ru-RU" sz="1300" b="1" dirty="0" smtClean="0">
                <a:solidFill>
                  <a:srgbClr val="FF0000"/>
                </a:solidFill>
                <a:latin typeface="Cambria" pitchFamily="18" charset="0"/>
              </a:rPr>
              <a:t>нового историко-культурного стандарта</a:t>
            </a:r>
            <a:r>
              <a:rPr lang="ru-RU" sz="1300" b="1" dirty="0" smtClean="0">
                <a:solidFill>
                  <a:srgbClr val="2E3192"/>
                </a:solidFill>
                <a:latin typeface="Cambria" pitchFamily="18" charset="0"/>
              </a:rPr>
              <a:t>.</a:t>
            </a:r>
          </a:p>
          <a:p>
            <a:pPr marL="171450" indent="-171450" algn="just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300" b="1" dirty="0">
                <a:solidFill>
                  <a:srgbClr val="FF0000"/>
                </a:solidFill>
                <a:latin typeface="Cambria" pitchFamily="18" charset="0"/>
              </a:rPr>
              <a:t>Март 2015 года </a:t>
            </a:r>
            <a:r>
              <a:rPr lang="ru-RU" sz="1300" b="1" dirty="0" smtClean="0">
                <a:solidFill>
                  <a:srgbClr val="2E3192"/>
                </a:solidFill>
                <a:latin typeface="Cambria" pitchFamily="18" charset="0"/>
              </a:rPr>
              <a:t>– проведение Всероссийского исследования «Портрет учителя истории» (не менее 6 тыс. учителей из всех субъектов РФ).</a:t>
            </a:r>
          </a:p>
          <a:p>
            <a:pPr marL="171450" indent="-171450" algn="just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300" b="1" dirty="0">
                <a:solidFill>
                  <a:srgbClr val="FF0000"/>
                </a:solidFill>
                <a:latin typeface="Cambria" pitchFamily="18" charset="0"/>
              </a:rPr>
              <a:t>Апрель-май  2015 года </a:t>
            </a:r>
            <a:r>
              <a:rPr lang="ru-RU" sz="1300" b="1" dirty="0" smtClean="0">
                <a:solidFill>
                  <a:srgbClr val="2E3192"/>
                </a:solidFill>
                <a:latin typeface="Cambria" pitchFamily="18" charset="0"/>
              </a:rPr>
              <a:t>– подведение итогов исследования: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ru-RU" sz="1300" b="1" dirty="0" err="1" smtClean="0">
                <a:solidFill>
                  <a:srgbClr val="2E3192"/>
                </a:solidFill>
                <a:latin typeface="Cambria" pitchFamily="18" charset="0"/>
              </a:rPr>
              <a:t>деперсонифицированные</a:t>
            </a:r>
            <a:r>
              <a:rPr lang="ru-RU" sz="1300" b="1" dirty="0" smtClean="0">
                <a:solidFill>
                  <a:srgbClr val="2E3192"/>
                </a:solidFill>
                <a:latin typeface="Cambria" pitchFamily="18" charset="0"/>
              </a:rPr>
              <a:t> результаты опроса</a:t>
            </a:r>
            <a:r>
              <a:rPr lang="en-US" sz="1300" b="1" dirty="0" smtClean="0">
                <a:solidFill>
                  <a:srgbClr val="2E3192"/>
                </a:solidFill>
                <a:latin typeface="Cambria" pitchFamily="18" charset="0"/>
              </a:rPr>
              <a:t>;</a:t>
            </a:r>
            <a:endParaRPr lang="ru-RU" sz="1300" b="1" dirty="0" smtClean="0">
              <a:solidFill>
                <a:srgbClr val="2E3192"/>
              </a:solidFill>
              <a:latin typeface="Cambria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ru-RU" sz="1300" b="1" dirty="0" smtClean="0">
                <a:solidFill>
                  <a:srgbClr val="2E3192"/>
                </a:solidFill>
                <a:latin typeface="Cambria" pitchFamily="18" charset="0"/>
              </a:rPr>
              <a:t>совершенствование системы повышения квалификации учителей</a:t>
            </a:r>
            <a:r>
              <a:rPr lang="en-US" sz="1300" b="1" dirty="0" smtClean="0">
                <a:solidFill>
                  <a:srgbClr val="2E3192"/>
                </a:solidFill>
                <a:latin typeface="Cambria" pitchFamily="18" charset="0"/>
              </a:rPr>
              <a:t>;</a:t>
            </a:r>
            <a:endParaRPr lang="ru-RU" sz="1300" b="1" dirty="0">
              <a:solidFill>
                <a:srgbClr val="2E3192"/>
              </a:solidFill>
              <a:latin typeface="Cambria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ru-RU" sz="1300" b="1" dirty="0" smtClean="0">
                <a:solidFill>
                  <a:srgbClr val="2E3192"/>
                </a:solidFill>
                <a:latin typeface="Cambria" pitchFamily="18" charset="0"/>
              </a:rPr>
              <a:t>совершенствование системы подготовки кадров в педагогических вузах.</a:t>
            </a:r>
            <a:endParaRPr lang="ru-RU" sz="1300" b="1" dirty="0">
              <a:solidFill>
                <a:srgbClr val="2E3192"/>
              </a:solidFill>
              <a:latin typeface="Cambria" pitchFamily="18" charset="0"/>
            </a:endParaRPr>
          </a:p>
          <a:p>
            <a:pPr lvl="1" algn="ctr">
              <a:defRPr/>
            </a:pPr>
            <a:endParaRPr lang="ru-RU" sz="1300" b="1" dirty="0">
              <a:solidFill>
                <a:srgbClr val="2E3192"/>
              </a:solidFill>
              <a:latin typeface="Cambria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66839" y="41279"/>
            <a:ext cx="9037637" cy="1138773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FF0000"/>
                </a:solidFill>
                <a:latin typeface="Cambria" panose="02040503050406030204" pitchFamily="18" charset="0"/>
              </a:rPr>
              <a:t>Экспертный анализ уровня проф. компетенций</a:t>
            </a:r>
          </a:p>
          <a:p>
            <a:pPr>
              <a:defRPr/>
            </a:pPr>
            <a:r>
              <a:rPr lang="ru-RU" sz="2400" b="1" dirty="0">
                <a:solidFill>
                  <a:srgbClr val="FF0000"/>
                </a:solidFill>
                <a:latin typeface="Cambria" panose="02040503050406030204" pitchFamily="18" charset="0"/>
              </a:rPr>
              <a:t>учителей истории и обществознания </a:t>
            </a:r>
          </a:p>
          <a:p>
            <a:pPr>
              <a:defRPr/>
            </a:pPr>
            <a:r>
              <a:rPr lang="ru-RU" sz="2000" b="1" dirty="0">
                <a:solidFill>
                  <a:srgbClr val="2E3192"/>
                </a:solidFill>
                <a:latin typeface="Cambria" pitchFamily="18" charset="0"/>
              </a:rPr>
              <a:t>(ноябрь 2014 года-2015 год)</a:t>
            </a:r>
          </a:p>
        </p:txBody>
      </p:sp>
    </p:spTree>
    <p:extLst>
      <p:ext uri="{BB962C8B-B14F-4D97-AF65-F5344CB8AC3E}">
        <p14:creationId xmlns:p14="http://schemas.microsoft.com/office/powerpoint/2010/main" val="3644232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0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9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Семченко Презентация схемы 08.10.201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357de74d-0576-4f64-94f1-0981946002d6">C7SY476UVPAM-52-228396</_dlc_DocId>
    <_dlc_DocIdUrl xmlns="357de74d-0576-4f64-94f1-0981946002d6">
      <Url>http://mp27/Docs/_layouts/DocIdRedir.aspx?ID=C7SY476UVPAM-52-228396</Url>
      <Description>C7SY476UVPAM-52-228396</Description>
    </_dlc_DocIdUrl>
    <Project_Value xmlns="cd3664f2-095a-4f8b-9d55-6e8dac6b38e9">80bbf775-14f1-11e1-8ae5-003048d4ff32</Project_Value>
    <l6ea12c2109f40bda277d1a9858ecc92 xmlns="cd3664f2-095a-4f8b-9d55-6e8dac6b38e9">
      <Terms xmlns="http://schemas.microsoft.com/office/infopath/2007/PartnerControls"/>
    </l6ea12c2109f40bda277d1a9858ecc92>
    <IconOverlay xmlns="http://schemas.microsoft.com/sharepoint/v4" xsi:nil="true"/>
    <DocType xmlns="cd3664f2-095a-4f8b-9d55-6e8dac6b38e9" xsi:nil="true"/>
    <Program xmlns="cd3664f2-095a-4f8b-9d55-6e8dac6b38e9" xsi:nil="true"/>
    <a39f889c817340af9831b8d13b13a208 xmlns="cd3664f2-095a-4f8b-9d55-6e8dac6b38e9">
      <Terms xmlns="http://schemas.microsoft.com/office/infopath/2007/PartnerControls"/>
    </a39f889c817340af9831b8d13b13a208>
    <Uniq xmlns="cd3664f2-095a-4f8b-9d55-6e8dac6b38e9" xsi:nil="true"/>
    <DocTypeChoose xmlns="cd3664f2-095a-4f8b-9d55-6e8dac6b38e9">Презентация</DocTypeChoose>
    <Project xmlns="cd3664f2-095a-4f8b-9d55-6e8dac6b38e9">Рособрнадзор</Project>
    <Program_Value xmlns="cd3664f2-095a-4f8b-9d55-6e8dac6b38e9" xsi:nil="true"/>
    <TaxCatchAll xmlns="357de74d-0576-4f64-94f1-0981946002d6">
      <Value>29</Value>
    </TaxCatchAll>
    <g943717a092c4fc1b62636c74327ccfa xmlns="cd3664f2-095a-4f8b-9d55-6e8dac6b38e9">
      <Terms xmlns="http://schemas.microsoft.com/office/infopath/2007/PartnerControls">
        <TermInfo xmlns="http://schemas.microsoft.com/office/infopath/2007/PartnerControls">
          <TermName xmlns="http://schemas.microsoft.com/office/infopath/2007/PartnerControls">ДМП</TermName>
          <TermId xmlns="http://schemas.microsoft.com/office/infopath/2007/PartnerControls">3e3ca49e-6427-40d8-bc11-0597c9532f93</TermId>
        </TermInfo>
      </Terms>
    </g943717a092c4fc1b62636c74327ccfa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F8A57D39EA87654A826E1AE073001366" ma:contentTypeVersion="23" ma:contentTypeDescription="Создание документа." ma:contentTypeScope="" ma:versionID="42b5252cb208ec0dd7e2244ea476f46b">
  <xsd:schema xmlns:xsd="http://www.w3.org/2001/XMLSchema" xmlns:xs="http://www.w3.org/2001/XMLSchema" xmlns:p="http://schemas.microsoft.com/office/2006/metadata/properties" xmlns:ns2="cd3664f2-095a-4f8b-9d55-6e8dac6b38e9" xmlns:ns3="357de74d-0576-4f64-94f1-0981946002d6" xmlns:ns4="http://schemas.microsoft.com/sharepoint/v4" targetNamespace="http://schemas.microsoft.com/office/2006/metadata/properties" ma:root="true" ma:fieldsID="4fbe54119b3c74b82b5ce5f47f16accc" ns2:_="" ns3:_="" ns4:_="">
    <xsd:import namespace="cd3664f2-095a-4f8b-9d55-6e8dac6b38e9"/>
    <xsd:import namespace="357de74d-0576-4f64-94f1-0981946002d6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Project" minOccurs="0"/>
                <xsd:element ref="ns2:Program" minOccurs="0"/>
                <xsd:element ref="ns2:DocTypeChoose" minOccurs="0"/>
                <xsd:element ref="ns2:DocType" minOccurs="0"/>
                <xsd:element ref="ns3:_dlc_DocId" minOccurs="0"/>
                <xsd:element ref="ns3:_dlc_DocIdUrl" minOccurs="0"/>
                <xsd:element ref="ns3:_dlc_DocIdPersistId" minOccurs="0"/>
                <xsd:element ref="ns2:Project_Value" minOccurs="0"/>
                <xsd:element ref="ns2:Program_Value" minOccurs="0"/>
                <xsd:element ref="ns2:Uniq" minOccurs="0"/>
                <xsd:element ref="ns4:IconOverlay" minOccurs="0"/>
                <xsd:element ref="ns2:a39f889c817340af9831b8d13b13a208" minOccurs="0"/>
                <xsd:element ref="ns3:TaxCatchAll" minOccurs="0"/>
                <xsd:element ref="ns2:l6ea12c2109f40bda277d1a9858ecc92" minOccurs="0"/>
                <xsd:element ref="ns2:g943717a092c4fc1b62636c74327ccf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3664f2-095a-4f8b-9d55-6e8dac6b38e9" elementFormDefault="qualified">
    <xsd:import namespace="http://schemas.microsoft.com/office/2006/documentManagement/types"/>
    <xsd:import namespace="http://schemas.microsoft.com/office/infopath/2007/PartnerControls"/>
    <xsd:element name="Project" ma:index="2" nillable="true" ma:displayName="Проект" ma:indexed="true" ma:internalName="Project">
      <xsd:simpleType>
        <xsd:restriction base="dms:Unknown"/>
      </xsd:simpleType>
    </xsd:element>
    <xsd:element name="Program" ma:index="3" nillable="true" ma:displayName="Программа" ma:indexed="true" ma:internalName="Program">
      <xsd:simpleType>
        <xsd:restriction base="dms:Unknown"/>
      </xsd:simpleType>
    </xsd:element>
    <xsd:element name="DocTypeChoose" ma:index="4" nillable="true" ma:displayName="Вид документа" ma:format="Dropdown" ma:internalName="DocTypeChoose">
      <xsd:simpleType>
        <xsd:restriction base="dms:Choice">
          <xsd:enumeration value="Предложение"/>
          <xsd:enumeration value="Презентация"/>
          <xsd:enumeration value="Отчет"/>
          <xsd:enumeration value="База данных"/>
          <xsd:enumeration value="Письмо"/>
          <xsd:enumeration value="План работ"/>
          <xsd:enumeration value="Пресс-релиз"/>
          <xsd:enumeration value="Перевод"/>
          <xsd:enumeration value="Мониторинг"/>
          <xsd:enumeration value="Финанс.юрид."/>
          <xsd:enumeration value="Инф справка"/>
          <xsd:enumeration value="Статья"/>
          <xsd:enumeration value="Комментарий"/>
          <xsd:enumeration value="QnA"/>
          <xsd:enumeration value="План тренинг."/>
          <xsd:enumeration value="Реп. аудит"/>
          <xsd:enumeration value="Стратегия"/>
        </xsd:restriction>
      </xsd:simpleType>
    </xsd:element>
    <xsd:element name="DocType" ma:index="5" nillable="true" ma:displayName="Вид документа (не используется)" ma:hidden="true" ma:indexed="true" ma:list="{8295f3c2-d109-40e8-8d7e-92da87b75d93}" ma:internalName="DocType" ma:readOnly="false" ma:showField="Title">
      <xsd:simpleType>
        <xsd:restriction base="dms:Lookup"/>
      </xsd:simpleType>
    </xsd:element>
    <xsd:element name="Project_Value" ma:index="12" nillable="true" ma:displayName="Project_Value" ma:hidden="true" ma:internalName="Project_Value" ma:readOnly="false">
      <xsd:simpleType>
        <xsd:restriction base="dms:Text"/>
      </xsd:simpleType>
    </xsd:element>
    <xsd:element name="Program_Value" ma:index="14" nillable="true" ma:displayName="Program_Value" ma:hidden="true" ma:internalName="Program_Value" ma:readOnly="false">
      <xsd:simpleType>
        <xsd:restriction base="dms:Text"/>
      </xsd:simpleType>
    </xsd:element>
    <xsd:element name="Uniq" ma:index="17" nillable="true" ma:displayName="Доступ" ma:internalName="Uniq">
      <xsd:simpleType>
        <xsd:restriction base="dms:Unknown"/>
      </xsd:simpleType>
    </xsd:element>
    <xsd:element name="a39f889c817340af9831b8d13b13a208" ma:index="20" nillable="true" ma:taxonomy="true" ma:internalName="a39f889c817340af9831b8d13b13a208" ma:taxonomyFieldName="Area" ma:displayName="Отрасль" ma:default="" ma:fieldId="{a39f889c-8173-40af-9831-b8d13b13a208}" ma:taxonomyMulti="true" ma:sspId="605086db-a9be-4a34-a41c-e0db27f7284e" ma:termSetId="36fcc24b-8144-4298-95fe-04d7adb7800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l6ea12c2109f40bda277d1a9858ecc92" ma:index="23" nillable="true" ma:taxonomy="true" ma:internalName="l6ea12c2109f40bda277d1a9858ecc92" ma:taxonomyFieldName="CommDirection" ma:displayName="Направление коммуникаций" ma:default="" ma:fieldId="{56ea12c2-109f-40bd-a277-d1a9858ecc92}" ma:taxonomyMulti="true" ma:sspId="605086db-a9be-4a34-a41c-e0db27f7284e" ma:termSetId="2b711527-2f8f-429e-9564-d448a209af6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g943717a092c4fc1b62636c74327ccfa" ma:index="25" nillable="true" ma:taxonomy="true" ma:internalName="g943717a092c4fc1b62636c74327ccfa" ma:taxonomyFieldName="Department" ma:displayName="Department" ma:default="" ma:fieldId="{0943717a-092c-4fc1-b626-36c74327ccfa}" ma:sspId="605086db-a9be-4a34-a41c-e0db27f7284e" ma:termSetId="a6a5710a-213b-442e-9230-089bae104af1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7de74d-0576-4f64-94f1-0981946002d6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dexed="true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  <xsd:element name="TaxCatchAll" ma:index="21" nillable="true" ma:displayName="Столбец для захвата всех терминов таксономии" ma:hidden="true" ma:list="{1945cbee-8e77-4ba9-90e6-c2c7f6e6bc49}" ma:internalName="TaxCatchAll" ma:showField="CatchAllData" ma:web="357de74d-0576-4f64-94f1-0981946002d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8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1" ma:displayName="Тип контента"/>
        <xsd:element ref="dc:title" minOccurs="0" maxOccurs="1" ma:index="1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0DF6CE3A-C03D-4AAD-8F3F-4BC460944E4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7ECB60F-05B7-4B06-A592-1DA9C9840522}">
  <ds:schemaRefs>
    <ds:schemaRef ds:uri="http://schemas.microsoft.com/sharepoint/v4"/>
    <ds:schemaRef ds:uri="http://schemas.openxmlformats.org/package/2006/metadata/core-properties"/>
    <ds:schemaRef ds:uri="http://schemas.microsoft.com/office/infopath/2007/PartnerControls"/>
    <ds:schemaRef ds:uri="357de74d-0576-4f64-94f1-0981946002d6"/>
    <ds:schemaRef ds:uri="cd3664f2-095a-4f8b-9d55-6e8dac6b38e9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8F132760-EE7F-4F78-8BE2-00BF2057B69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d3664f2-095a-4f8b-9d55-6e8dac6b38e9"/>
    <ds:schemaRef ds:uri="357de74d-0576-4f64-94f1-0981946002d6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BFAB738F-DEE4-48AD-803B-EF681A6D1AB9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6505</TotalTime>
  <Words>2635</Words>
  <Application>Microsoft Office PowerPoint</Application>
  <PresentationFormat>Экран (16:9)</PresentationFormat>
  <Paragraphs>374</Paragraphs>
  <Slides>41</Slides>
  <Notes>20</Notes>
  <HiddenSlides>0</HiddenSlides>
  <MMClips>0</MMClips>
  <ScaleCrop>false</ScaleCrop>
  <HeadingPairs>
    <vt:vector size="4" baseType="variant">
      <vt:variant>
        <vt:lpstr>Тема</vt:lpstr>
      </vt:variant>
      <vt:variant>
        <vt:i4>14</vt:i4>
      </vt:variant>
      <vt:variant>
        <vt:lpstr>Заголовки слайдов</vt:lpstr>
      </vt:variant>
      <vt:variant>
        <vt:i4>41</vt:i4>
      </vt:variant>
    </vt:vector>
  </HeadingPairs>
  <TitlesOfParts>
    <vt:vector size="55" baseType="lpstr">
      <vt:lpstr>Тема Office</vt:lpstr>
      <vt:lpstr>3_Тема Office</vt:lpstr>
      <vt:lpstr>2_Тема Office</vt:lpstr>
      <vt:lpstr>6_Тема Office</vt:lpstr>
      <vt:lpstr>9_Тема Office</vt:lpstr>
      <vt:lpstr>1_Тема Office</vt:lpstr>
      <vt:lpstr>4_Тема Office</vt:lpstr>
      <vt:lpstr>5_Тема Office</vt:lpstr>
      <vt:lpstr>Семченко Презентация схемы 08.10.2014</vt:lpstr>
      <vt:lpstr>7_Тема Office</vt:lpstr>
      <vt:lpstr>8_Тема Office</vt:lpstr>
      <vt:lpstr>10_Тема Office</vt:lpstr>
      <vt:lpstr>11_Тема Office</vt:lpstr>
      <vt:lpstr>12_Тема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Международные исследования качества образования</vt:lpstr>
      <vt:lpstr>Участие России в международных исследованиях качества образования</vt:lpstr>
      <vt:lpstr>Участие России в международных исследованиях качества образования</vt:lpstr>
      <vt:lpstr>Государственная программа Российской Федерации «Развитие образования» на 2013-2020 годы </vt:lpstr>
      <vt:lpstr>Результаты TIMSS</vt:lpstr>
      <vt:lpstr>Результаты PIRLS</vt:lpstr>
      <vt:lpstr>Результаты PISA</vt:lpstr>
      <vt:lpstr>Международные исследования Содержание</vt:lpstr>
      <vt:lpstr>Международные исследования Процедура проведения</vt:lpstr>
      <vt:lpstr>Международные исследования Обработка результатов</vt:lpstr>
      <vt:lpstr>Перспективы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danilov@halfbudget.com</dc:creator>
  <cp:lastModifiedBy>1</cp:lastModifiedBy>
  <cp:revision>402</cp:revision>
  <cp:lastPrinted>2014-09-16T11:58:06Z</cp:lastPrinted>
  <dcterms:created xsi:type="dcterms:W3CDTF">2013-10-28T02:04:26Z</dcterms:created>
  <dcterms:modified xsi:type="dcterms:W3CDTF">2015-02-05T11:09:43Z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fc33d8bf-fcc2-4c62-975b-fa0018f44cac</vt:lpwstr>
  </property>
  <property fmtid="{D5CDD505-2E9C-101B-9397-08002B2CF9AE}" pid="3" name="ContentTypeId">
    <vt:lpwstr>0x010100F8A57D39EA87654A826E1AE073001366</vt:lpwstr>
  </property>
  <property fmtid="{D5CDD505-2E9C-101B-9397-08002B2CF9AE}" pid="4" name="CommDirection">
    <vt:lpwstr/>
  </property>
  <property fmtid="{D5CDD505-2E9C-101B-9397-08002B2CF9AE}" pid="5" name="Area">
    <vt:lpwstr/>
  </property>
  <property fmtid="{D5CDD505-2E9C-101B-9397-08002B2CF9AE}" pid="6" name="Department">
    <vt:lpwstr>29;#ДМП|3e3ca49e-6427-40d8-bc11-0597c9532f93</vt:lpwstr>
  </property>
  <property fmtid="{D5CDD505-2E9C-101B-9397-08002B2CF9AE}" pid="7" name="Project">
    <vt:lpwstr>Рособрнадзор</vt:lpwstr>
  </property>
  <property fmtid="{D5CDD505-2E9C-101B-9397-08002B2CF9AE}" pid="8" name="Project_Value">
    <vt:lpwstr>80bbf775-14f1-11e1-8ae5-003048d4ff32</vt:lpwstr>
  </property>
  <property fmtid="{D5CDD505-2E9C-101B-9397-08002B2CF9AE}" pid="9" name="Program">
    <vt:lpwstr/>
  </property>
  <property fmtid="{D5CDD505-2E9C-101B-9397-08002B2CF9AE}" pid="10" name="Program_Value">
    <vt:lpwstr/>
  </property>
  <property fmtid="{D5CDD505-2E9C-101B-9397-08002B2CF9AE}" pid="11" name="DocTypeChoose">
    <vt:lpwstr>Презентация</vt:lpwstr>
  </property>
</Properties>
</file>